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5"/>
  </p:sldMasterIdLst>
  <p:notesMasterIdLst>
    <p:notesMasterId r:id="rId48"/>
  </p:notesMasterIdLst>
  <p:sldIdLst>
    <p:sldId id="256" r:id="rId6"/>
    <p:sldId id="323" r:id="rId7"/>
    <p:sldId id="324" r:id="rId8"/>
    <p:sldId id="332" r:id="rId9"/>
    <p:sldId id="330" r:id="rId10"/>
    <p:sldId id="310" r:id="rId11"/>
    <p:sldId id="298" r:id="rId12"/>
    <p:sldId id="328" r:id="rId13"/>
    <p:sldId id="322" r:id="rId14"/>
    <p:sldId id="316" r:id="rId15"/>
    <p:sldId id="317" r:id="rId16"/>
    <p:sldId id="343" r:id="rId17"/>
    <p:sldId id="344" r:id="rId18"/>
    <p:sldId id="345" r:id="rId19"/>
    <p:sldId id="346" r:id="rId20"/>
    <p:sldId id="318" r:id="rId21"/>
    <p:sldId id="319" r:id="rId22"/>
    <p:sldId id="347" r:id="rId23"/>
    <p:sldId id="320" r:id="rId24"/>
    <p:sldId id="259" r:id="rId25"/>
    <p:sldId id="313" r:id="rId26"/>
    <p:sldId id="315" r:id="rId27"/>
    <p:sldId id="334" r:id="rId28"/>
    <p:sldId id="342" r:id="rId29"/>
    <p:sldId id="348" r:id="rId30"/>
    <p:sldId id="335" r:id="rId31"/>
    <p:sldId id="339" r:id="rId32"/>
    <p:sldId id="336" r:id="rId33"/>
    <p:sldId id="338" r:id="rId34"/>
    <p:sldId id="337" r:id="rId35"/>
    <p:sldId id="340" r:id="rId36"/>
    <p:sldId id="341" r:id="rId37"/>
    <p:sldId id="321" r:id="rId38"/>
    <p:sldId id="284" r:id="rId39"/>
    <p:sldId id="285" r:id="rId40"/>
    <p:sldId id="286" r:id="rId41"/>
    <p:sldId id="287" r:id="rId42"/>
    <p:sldId id="288" r:id="rId43"/>
    <p:sldId id="289" r:id="rId44"/>
    <p:sldId id="290" r:id="rId45"/>
    <p:sldId id="291" r:id="rId46"/>
    <p:sldId id="331"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89448" autoAdjust="0"/>
  </p:normalViewPr>
  <p:slideViewPr>
    <p:cSldViewPr snapToGrid="0">
      <p:cViewPr varScale="1">
        <p:scale>
          <a:sx n="97" d="100"/>
          <a:sy n="97" d="100"/>
        </p:scale>
        <p:origin x="8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7BF0E2-893A-43C6-9AC2-B784F7AFFC4E}" type="datetimeFigureOut">
              <a:rPr lang="en-US" smtClean="0"/>
              <a:t>3/3/2020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51FD87-3986-4046-A501-676C512AD13A}" type="slidenum">
              <a:rPr lang="en-US" smtClean="0"/>
              <a:t>‹#›</a:t>
            </a:fld>
            <a:endParaRPr lang="en-US"/>
          </a:p>
        </p:txBody>
      </p:sp>
    </p:spTree>
    <p:extLst>
      <p:ext uri="{BB962C8B-B14F-4D97-AF65-F5344CB8AC3E}">
        <p14:creationId xmlns:p14="http://schemas.microsoft.com/office/powerpoint/2010/main" val="656711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a:t>
            </a:fld>
            <a:endParaRPr lang="en-US"/>
          </a:p>
        </p:txBody>
      </p:sp>
    </p:spTree>
    <p:extLst>
      <p:ext uri="{BB962C8B-B14F-4D97-AF65-F5344CB8AC3E}">
        <p14:creationId xmlns:p14="http://schemas.microsoft.com/office/powerpoint/2010/main" val="3360443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Complete Part 1 following a comprehensive medical history, a thorough physical examination, and completion of the H-Impairment Index (HII) for clinical intoxication (see below). </a:t>
            </a:r>
          </a:p>
          <a:p>
            <a:endParaRPr lang="en-US" dirty="0"/>
          </a:p>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11</a:t>
            </a:fld>
            <a:endParaRPr lang="en-US"/>
          </a:p>
        </p:txBody>
      </p:sp>
    </p:spTree>
    <p:extLst>
      <p:ext uri="{BB962C8B-B14F-4D97-AF65-F5344CB8AC3E}">
        <p14:creationId xmlns:p14="http://schemas.microsoft.com/office/powerpoint/2010/main" val="3617180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12</a:t>
            </a:fld>
            <a:endParaRPr lang="en-US"/>
          </a:p>
        </p:txBody>
      </p:sp>
    </p:spTree>
    <p:extLst>
      <p:ext uri="{BB962C8B-B14F-4D97-AF65-F5344CB8AC3E}">
        <p14:creationId xmlns:p14="http://schemas.microsoft.com/office/powerpoint/2010/main" val="17248409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was a recommendation that we change language from “Abnormal” to clinically significant. I think it will be too awkward to simply cut and paste. How about we place an * beside abnormal and then right below the chart place ”*Abnormal = Clinically Significant”?</a:t>
            </a:r>
          </a:p>
        </p:txBody>
      </p:sp>
      <p:sp>
        <p:nvSpPr>
          <p:cNvPr id="4" name="Slide Number Placeholder 3"/>
          <p:cNvSpPr>
            <a:spLocks noGrp="1"/>
          </p:cNvSpPr>
          <p:nvPr>
            <p:ph type="sldNum" sz="quarter" idx="5"/>
          </p:nvPr>
        </p:nvSpPr>
        <p:spPr/>
        <p:txBody>
          <a:bodyPr/>
          <a:lstStyle/>
          <a:p>
            <a:fld id="{E351FD87-3986-4046-A501-676C512AD13A}" type="slidenum">
              <a:rPr lang="en-US" smtClean="0"/>
              <a:t>16</a:t>
            </a:fld>
            <a:endParaRPr lang="en-US"/>
          </a:p>
        </p:txBody>
      </p:sp>
    </p:spTree>
    <p:extLst>
      <p:ext uri="{BB962C8B-B14F-4D97-AF65-F5344CB8AC3E}">
        <p14:creationId xmlns:p14="http://schemas.microsoft.com/office/powerpoint/2010/main" val="1730388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17</a:t>
            </a:fld>
            <a:endParaRPr lang="en-US"/>
          </a:p>
        </p:txBody>
      </p:sp>
    </p:spTree>
    <p:extLst>
      <p:ext uri="{BB962C8B-B14F-4D97-AF65-F5344CB8AC3E}">
        <p14:creationId xmlns:p14="http://schemas.microsoft.com/office/powerpoint/2010/main" val="15981141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18</a:t>
            </a:fld>
            <a:endParaRPr lang="en-US"/>
          </a:p>
        </p:txBody>
      </p:sp>
    </p:spTree>
    <p:extLst>
      <p:ext uri="{BB962C8B-B14F-4D97-AF65-F5344CB8AC3E}">
        <p14:creationId xmlns:p14="http://schemas.microsoft.com/office/powerpoint/2010/main" val="1252417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19</a:t>
            </a:fld>
            <a:endParaRPr lang="en-US"/>
          </a:p>
        </p:txBody>
      </p:sp>
    </p:spTree>
    <p:extLst>
      <p:ext uri="{BB962C8B-B14F-4D97-AF65-F5344CB8AC3E}">
        <p14:creationId xmlns:p14="http://schemas.microsoft.com/office/powerpoint/2010/main" val="12991640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GREEN (medically appropriate for psychiatric admission without need for further diagnostic testing); </a:t>
            </a:r>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20</a:t>
            </a:fld>
            <a:endParaRPr lang="en-US"/>
          </a:p>
        </p:txBody>
      </p:sp>
    </p:spTree>
    <p:extLst>
      <p:ext uri="{BB962C8B-B14F-4D97-AF65-F5344CB8AC3E}">
        <p14:creationId xmlns:p14="http://schemas.microsoft.com/office/powerpoint/2010/main" val="16733832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YELLOW (medically appropriate for psychiatric admission after further diagnostic testing and/or clinical explanation of medical condition); </a:t>
            </a:r>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21</a:t>
            </a:fld>
            <a:endParaRPr lang="en-US"/>
          </a:p>
        </p:txBody>
      </p:sp>
    </p:spTree>
    <p:extLst>
      <p:ext uri="{BB962C8B-B14F-4D97-AF65-F5344CB8AC3E}">
        <p14:creationId xmlns:p14="http://schemas.microsoft.com/office/powerpoint/2010/main" val="27429387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RED (admission to a psychiatric unit contraindicated until medical conditions are resolved) </a:t>
            </a:r>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22</a:t>
            </a:fld>
            <a:endParaRPr lang="en-US"/>
          </a:p>
        </p:txBody>
      </p:sp>
    </p:spTree>
    <p:extLst>
      <p:ext uri="{BB962C8B-B14F-4D97-AF65-F5344CB8AC3E}">
        <p14:creationId xmlns:p14="http://schemas.microsoft.com/office/powerpoint/2010/main" val="35922933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23</a:t>
            </a:fld>
            <a:endParaRPr lang="en-US"/>
          </a:p>
        </p:txBody>
      </p:sp>
    </p:spTree>
    <p:extLst>
      <p:ext uri="{BB962C8B-B14F-4D97-AF65-F5344CB8AC3E}">
        <p14:creationId xmlns:p14="http://schemas.microsoft.com/office/powerpoint/2010/main" val="1814398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a:t>
            </a:fld>
            <a:endParaRPr lang="en-US"/>
          </a:p>
        </p:txBody>
      </p:sp>
    </p:spTree>
    <p:extLst>
      <p:ext uri="{BB962C8B-B14F-4D97-AF65-F5344CB8AC3E}">
        <p14:creationId xmlns:p14="http://schemas.microsoft.com/office/powerpoint/2010/main" val="17453760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a:solidFill>
                  <a:schemeClr val="tx1"/>
                </a:solidFill>
                <a:latin typeface="+mn-lt"/>
                <a:ea typeface="+mn-ea"/>
                <a:cs typeface="+mn-cs"/>
              </a:rPr>
              <a:t>Haydel</a:t>
            </a:r>
            <a:r>
              <a:rPr lang="en-US" sz="1200" b="0" i="0" u="none" strike="noStrike" kern="1200" baseline="0" dirty="0">
                <a:solidFill>
                  <a:schemeClr val="tx1"/>
                </a:solidFill>
                <a:latin typeface="+mn-lt"/>
                <a:ea typeface="+mn-ea"/>
                <a:cs typeface="+mn-cs"/>
              </a:rPr>
              <a:t> MJ, Preston CA, Mills TJ, </a:t>
            </a:r>
            <a:r>
              <a:rPr lang="en-US" sz="1200" b="0" i="0" u="none" strike="noStrike" kern="1200" baseline="0" dirty="0" err="1">
                <a:solidFill>
                  <a:schemeClr val="tx1"/>
                </a:solidFill>
                <a:latin typeface="+mn-lt"/>
                <a:ea typeface="+mn-ea"/>
                <a:cs typeface="+mn-cs"/>
              </a:rPr>
              <a:t>Luber</a:t>
            </a:r>
            <a:r>
              <a:rPr lang="en-US" sz="1200" b="0" i="0" u="none" strike="noStrike" kern="1200" baseline="0" dirty="0">
                <a:solidFill>
                  <a:schemeClr val="tx1"/>
                </a:solidFill>
                <a:latin typeface="+mn-lt"/>
                <a:ea typeface="+mn-ea"/>
                <a:cs typeface="+mn-cs"/>
              </a:rPr>
              <a:t> S, </a:t>
            </a:r>
            <a:r>
              <a:rPr lang="en-US" sz="1200" b="0" i="0" u="none" strike="noStrike" kern="1200" baseline="0" dirty="0" err="1">
                <a:solidFill>
                  <a:schemeClr val="tx1"/>
                </a:solidFill>
                <a:latin typeface="+mn-lt"/>
                <a:ea typeface="+mn-ea"/>
                <a:cs typeface="+mn-cs"/>
              </a:rPr>
              <a:t>Blaudeau</a:t>
            </a:r>
            <a:r>
              <a:rPr lang="en-US" sz="1200" b="0" i="0" u="none" strike="noStrike" kern="1200" baseline="0" dirty="0">
                <a:solidFill>
                  <a:schemeClr val="tx1"/>
                </a:solidFill>
                <a:latin typeface="+mn-lt"/>
                <a:ea typeface="+mn-ea"/>
                <a:cs typeface="+mn-cs"/>
              </a:rPr>
              <a:t> E, </a:t>
            </a:r>
            <a:r>
              <a:rPr lang="en-US" sz="1200" b="0" i="0" u="none" strike="noStrike" kern="1200" baseline="0" dirty="0" err="1">
                <a:solidFill>
                  <a:schemeClr val="tx1"/>
                </a:solidFill>
                <a:latin typeface="+mn-lt"/>
                <a:ea typeface="+mn-ea"/>
                <a:cs typeface="+mn-cs"/>
              </a:rPr>
              <a:t>DeBlieux</a:t>
            </a:r>
            <a:r>
              <a:rPr lang="en-US" sz="1200" b="0" i="0" u="none" strike="noStrike" kern="1200" baseline="0" dirty="0">
                <a:solidFill>
                  <a:schemeClr val="tx1"/>
                </a:solidFill>
                <a:latin typeface="+mn-lt"/>
                <a:ea typeface="+mn-ea"/>
                <a:cs typeface="+mn-cs"/>
              </a:rPr>
              <a:t> PM. Indications for</a:t>
            </a:r>
          </a:p>
          <a:p>
            <a:r>
              <a:rPr lang="en-US" sz="1200" b="0" i="0" u="none" strike="noStrike" kern="1200" baseline="0" dirty="0">
                <a:solidFill>
                  <a:schemeClr val="tx1"/>
                </a:solidFill>
                <a:latin typeface="+mn-lt"/>
                <a:ea typeface="+mn-ea"/>
                <a:cs typeface="+mn-cs"/>
              </a:rPr>
              <a:t>computed tomography in patients with minor head injury. N </a:t>
            </a:r>
            <a:r>
              <a:rPr lang="en-US" sz="1200" b="0" i="0" u="none" strike="noStrike" kern="1200" baseline="0" dirty="0" err="1">
                <a:solidFill>
                  <a:schemeClr val="tx1"/>
                </a:solidFill>
                <a:latin typeface="+mn-lt"/>
                <a:ea typeface="+mn-ea"/>
                <a:cs typeface="+mn-cs"/>
              </a:rPr>
              <a:t>Engl</a:t>
            </a:r>
            <a:r>
              <a:rPr lang="en-US" sz="1200" b="0" i="0" u="none" strike="noStrike" kern="1200" baseline="0" dirty="0">
                <a:solidFill>
                  <a:schemeClr val="tx1"/>
                </a:solidFill>
                <a:latin typeface="+mn-lt"/>
                <a:ea typeface="+mn-ea"/>
                <a:cs typeface="+mn-cs"/>
              </a:rPr>
              <a:t> J Med 2000;</a:t>
            </a:r>
          </a:p>
          <a:p>
            <a:r>
              <a:rPr lang="en-US" sz="1200" b="0" i="0" u="none" strike="noStrike" kern="1200" baseline="0" dirty="0">
                <a:solidFill>
                  <a:schemeClr val="tx1"/>
                </a:solidFill>
                <a:latin typeface="+mn-lt"/>
                <a:ea typeface="+mn-ea"/>
                <a:cs typeface="+mn-cs"/>
              </a:rPr>
              <a:t>343(2):100–5.</a:t>
            </a:r>
          </a:p>
          <a:p>
            <a:endParaRPr lang="en-US" sz="1200" b="0" i="0" u="none" strike="noStrike" kern="1200" baseline="0" dirty="0">
              <a:solidFill>
                <a:schemeClr val="tx1"/>
              </a:solidFill>
              <a:latin typeface="+mn-lt"/>
              <a:ea typeface="+mn-ea"/>
              <a:cs typeface="+mn-cs"/>
            </a:endParaRPr>
          </a:p>
          <a:p>
            <a:r>
              <a:rPr lang="en-US" dirty="0"/>
              <a:t>Hoffman </a:t>
            </a:r>
            <a:r>
              <a:rPr lang="en-US" dirty="0" err="1"/>
              <a:t>JR,Wolfson</a:t>
            </a:r>
            <a:r>
              <a:rPr lang="en-US" dirty="0"/>
              <a:t> AB, Todd K, </a:t>
            </a:r>
            <a:r>
              <a:rPr lang="en-US" dirty="0" err="1"/>
              <a:t>MowerWR</a:t>
            </a:r>
            <a:r>
              <a:rPr lang="en-US" dirty="0"/>
              <a:t>. Selective cervical spine radiography in</a:t>
            </a:r>
          </a:p>
          <a:p>
            <a:r>
              <a:rPr lang="en-US" dirty="0"/>
              <a:t>blunt trauma: methodology of the national emergency X-radiography utilization</a:t>
            </a:r>
          </a:p>
          <a:p>
            <a:r>
              <a:rPr lang="en-US" dirty="0"/>
              <a:t>study (NEXUS). Ann </a:t>
            </a:r>
            <a:r>
              <a:rPr lang="en-US" dirty="0" err="1"/>
              <a:t>Emerg</a:t>
            </a:r>
            <a:r>
              <a:rPr lang="en-US" dirty="0"/>
              <a:t> Med 1998;32(4):461–9.</a:t>
            </a:r>
          </a:p>
          <a:p>
            <a:endParaRPr lang="en-US" dirty="0"/>
          </a:p>
          <a:p>
            <a:r>
              <a:rPr lang="en-US" dirty="0" err="1"/>
              <a:t>Rundhaug</a:t>
            </a:r>
            <a:r>
              <a:rPr lang="en-US" dirty="0"/>
              <a:t> NP, Moen KG, </a:t>
            </a:r>
            <a:r>
              <a:rPr lang="en-US" dirty="0" err="1"/>
              <a:t>Skandsen</a:t>
            </a:r>
            <a:r>
              <a:rPr lang="en-US" dirty="0"/>
              <a:t> T, et al. Moderate and severe traumatic brain in</a:t>
            </a:r>
          </a:p>
          <a:p>
            <a:r>
              <a:rPr lang="en-US" dirty="0"/>
              <a:t>jury: Effect of blood alcohol concentration on Glasgow Coma Scale score and relation</a:t>
            </a:r>
          </a:p>
          <a:p>
            <a:r>
              <a:rPr lang="en-US" dirty="0"/>
              <a:t>to computed tomography findings. J </a:t>
            </a:r>
            <a:r>
              <a:rPr lang="en-US" dirty="0" err="1"/>
              <a:t>Neurosurg</a:t>
            </a:r>
            <a:r>
              <a:rPr lang="en-US" dirty="0"/>
              <a:t> 2015;122(1):211–8.</a:t>
            </a:r>
          </a:p>
          <a:p>
            <a:endParaRPr lang="en-US" dirty="0"/>
          </a:p>
          <a:p>
            <a:r>
              <a:rPr lang="en-US" dirty="0"/>
              <a:t>Shahin H, Gopinath SP, Robertson CS. Influence of alcohol on early Glasgow Coma</a:t>
            </a:r>
          </a:p>
          <a:p>
            <a:r>
              <a:rPr lang="en-US" dirty="0"/>
              <a:t>Scale in head-injured patients. J Trauma 2010;69(5):1176–81</a:t>
            </a:r>
          </a:p>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24</a:t>
            </a:fld>
            <a:endParaRPr lang="en-US"/>
          </a:p>
        </p:txBody>
      </p:sp>
    </p:spTree>
    <p:extLst>
      <p:ext uri="{BB962C8B-B14F-4D97-AF65-F5344CB8AC3E}">
        <p14:creationId xmlns:p14="http://schemas.microsoft.com/office/powerpoint/2010/main" val="15671778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25</a:t>
            </a:fld>
            <a:endParaRPr lang="en-US"/>
          </a:p>
        </p:txBody>
      </p:sp>
    </p:spTree>
    <p:extLst>
      <p:ext uri="{BB962C8B-B14F-4D97-AF65-F5344CB8AC3E}">
        <p14:creationId xmlns:p14="http://schemas.microsoft.com/office/powerpoint/2010/main" val="14268904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HII is a tool used to formally assess clinical intoxication. This should be completed on all patients that are clinically intoxicated (and/or who provide history of recent alcohol or drug use). This should be repeated as needed until the HII score is less than 4. Blood or breath alcohol testing is not required for medical clearance unless otherwise clinically indicated. </a:t>
            </a:r>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26</a:t>
            </a:fld>
            <a:endParaRPr lang="en-US"/>
          </a:p>
        </p:txBody>
      </p:sp>
    </p:spTree>
    <p:extLst>
      <p:ext uri="{BB962C8B-B14F-4D97-AF65-F5344CB8AC3E}">
        <p14:creationId xmlns:p14="http://schemas.microsoft.com/office/powerpoint/2010/main" val="15792876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27</a:t>
            </a:fld>
            <a:endParaRPr lang="en-US"/>
          </a:p>
        </p:txBody>
      </p:sp>
    </p:spTree>
    <p:extLst>
      <p:ext uri="{BB962C8B-B14F-4D97-AF65-F5344CB8AC3E}">
        <p14:creationId xmlns:p14="http://schemas.microsoft.com/office/powerpoint/2010/main" val="38674146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28</a:t>
            </a:fld>
            <a:endParaRPr lang="en-US"/>
          </a:p>
        </p:txBody>
      </p:sp>
    </p:spTree>
    <p:extLst>
      <p:ext uri="{BB962C8B-B14F-4D97-AF65-F5344CB8AC3E}">
        <p14:creationId xmlns:p14="http://schemas.microsoft.com/office/powerpoint/2010/main" val="22281252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29</a:t>
            </a:fld>
            <a:endParaRPr lang="en-US"/>
          </a:p>
        </p:txBody>
      </p:sp>
    </p:spTree>
    <p:extLst>
      <p:ext uri="{BB962C8B-B14F-4D97-AF65-F5344CB8AC3E}">
        <p14:creationId xmlns:p14="http://schemas.microsoft.com/office/powerpoint/2010/main" val="36480274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30</a:t>
            </a:fld>
            <a:endParaRPr lang="en-US"/>
          </a:p>
        </p:txBody>
      </p:sp>
    </p:spTree>
    <p:extLst>
      <p:ext uri="{BB962C8B-B14F-4D97-AF65-F5344CB8AC3E}">
        <p14:creationId xmlns:p14="http://schemas.microsoft.com/office/powerpoint/2010/main" val="17346996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31</a:t>
            </a:fld>
            <a:endParaRPr lang="en-US"/>
          </a:p>
        </p:txBody>
      </p:sp>
    </p:spTree>
    <p:extLst>
      <p:ext uri="{BB962C8B-B14F-4D97-AF65-F5344CB8AC3E}">
        <p14:creationId xmlns:p14="http://schemas.microsoft.com/office/powerpoint/2010/main" val="35628013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Benoit, Justin L., et al. “Developing a Standardized Measurement of Alcohol Intoxication.” </a:t>
            </a:r>
            <a:r>
              <a:rPr lang="en-US" sz="1200" b="0" i="1" kern="1200" dirty="0">
                <a:solidFill>
                  <a:schemeClr val="tx1"/>
                </a:solidFill>
                <a:effectLst/>
                <a:latin typeface="+mn-lt"/>
                <a:ea typeface="+mn-ea"/>
                <a:cs typeface="+mn-cs"/>
              </a:rPr>
              <a:t>The American Journal of Emergency Medicine</a:t>
            </a:r>
            <a:r>
              <a:rPr lang="en-US" sz="1200" b="0" i="0" kern="1200" dirty="0">
                <a:solidFill>
                  <a:schemeClr val="tx1"/>
                </a:solidFill>
                <a:effectLst/>
                <a:latin typeface="+mn-lt"/>
                <a:ea typeface="+mn-ea"/>
                <a:cs typeface="+mn-cs"/>
              </a:rPr>
              <a:t>, vol. 35, no. 5, 2017, pp. 725–730., doi:10.1016/j.ajem.2017.01.009.</a:t>
            </a:r>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32</a:t>
            </a:fld>
            <a:endParaRPr lang="en-US"/>
          </a:p>
        </p:txBody>
      </p:sp>
    </p:spTree>
    <p:extLst>
      <p:ext uri="{BB962C8B-B14F-4D97-AF65-F5344CB8AC3E}">
        <p14:creationId xmlns:p14="http://schemas.microsoft.com/office/powerpoint/2010/main" val="34733001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37</a:t>
            </a:fld>
            <a:endParaRPr lang="en-US"/>
          </a:p>
        </p:txBody>
      </p:sp>
    </p:spTree>
    <p:extLst>
      <p:ext uri="{BB962C8B-B14F-4D97-AF65-F5344CB8AC3E}">
        <p14:creationId xmlns:p14="http://schemas.microsoft.com/office/powerpoint/2010/main" val="105718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three parts of the triangle must work in harmony in order for the patient’s needs to be best served. </a:t>
            </a:r>
          </a:p>
          <a:p>
            <a:r>
              <a:rPr lang="en-US" dirty="0"/>
              <a:t>The MI-SMART form is a tool which helps with harmony and communication.</a:t>
            </a:r>
          </a:p>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4</a:t>
            </a:fld>
            <a:endParaRPr lang="en-US"/>
          </a:p>
        </p:txBody>
      </p:sp>
    </p:spTree>
    <p:extLst>
      <p:ext uri="{BB962C8B-B14F-4D97-AF65-F5344CB8AC3E}">
        <p14:creationId xmlns:p14="http://schemas.microsoft.com/office/powerpoint/2010/main" val="32106790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38</a:t>
            </a:fld>
            <a:endParaRPr lang="en-US"/>
          </a:p>
        </p:txBody>
      </p:sp>
    </p:spTree>
    <p:extLst>
      <p:ext uri="{BB962C8B-B14F-4D97-AF65-F5344CB8AC3E}">
        <p14:creationId xmlns:p14="http://schemas.microsoft.com/office/powerpoint/2010/main" val="12027202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39</a:t>
            </a:fld>
            <a:endParaRPr lang="en-US"/>
          </a:p>
        </p:txBody>
      </p:sp>
    </p:spTree>
    <p:extLst>
      <p:ext uri="{BB962C8B-B14F-4D97-AF65-F5344CB8AC3E}">
        <p14:creationId xmlns:p14="http://schemas.microsoft.com/office/powerpoint/2010/main" val="40209531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40</a:t>
            </a:fld>
            <a:endParaRPr lang="en-US"/>
          </a:p>
        </p:txBody>
      </p:sp>
    </p:spTree>
    <p:extLst>
      <p:ext uri="{BB962C8B-B14F-4D97-AF65-F5344CB8AC3E}">
        <p14:creationId xmlns:p14="http://schemas.microsoft.com/office/powerpoint/2010/main" val="26066291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41</a:t>
            </a:fld>
            <a:endParaRPr lang="en-US"/>
          </a:p>
        </p:txBody>
      </p:sp>
    </p:spTree>
    <p:extLst>
      <p:ext uri="{BB962C8B-B14F-4D97-AF65-F5344CB8AC3E}">
        <p14:creationId xmlns:p14="http://schemas.microsoft.com/office/powerpoint/2010/main" val="9285734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42</a:t>
            </a:fld>
            <a:endParaRPr lang="en-US"/>
          </a:p>
        </p:txBody>
      </p:sp>
    </p:spTree>
    <p:extLst>
      <p:ext uri="{BB962C8B-B14F-4D97-AF65-F5344CB8AC3E}">
        <p14:creationId xmlns:p14="http://schemas.microsoft.com/office/powerpoint/2010/main" val="3127459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5</a:t>
            </a:fld>
            <a:endParaRPr lang="en-US"/>
          </a:p>
        </p:txBody>
      </p:sp>
    </p:spTree>
    <p:extLst>
      <p:ext uri="{BB962C8B-B14F-4D97-AF65-F5344CB8AC3E}">
        <p14:creationId xmlns:p14="http://schemas.microsoft.com/office/powerpoint/2010/main" val="488931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6</a:t>
            </a:fld>
            <a:endParaRPr lang="en-US"/>
          </a:p>
        </p:txBody>
      </p:sp>
    </p:spTree>
    <p:extLst>
      <p:ext uri="{BB962C8B-B14F-4D97-AF65-F5344CB8AC3E}">
        <p14:creationId xmlns:p14="http://schemas.microsoft.com/office/powerpoint/2010/main" val="1594115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Developers of the MI-SMART form and protocol took into consideration the work of two other pilots: Southeast Michigan Medical Clearance Pilot and Southwest Michigan SMART Form Pilot.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current form is based on best practices from around state and country and feedback from a diverse group and a number of people.</a:t>
            </a:r>
          </a:p>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7</a:t>
            </a:fld>
            <a:endParaRPr lang="en-US"/>
          </a:p>
        </p:txBody>
      </p:sp>
    </p:spTree>
    <p:extLst>
      <p:ext uri="{BB962C8B-B14F-4D97-AF65-F5344CB8AC3E}">
        <p14:creationId xmlns:p14="http://schemas.microsoft.com/office/powerpoint/2010/main" val="2825534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8</a:t>
            </a:fld>
            <a:endParaRPr lang="en-US"/>
          </a:p>
        </p:txBody>
      </p:sp>
    </p:spTree>
    <p:extLst>
      <p:ext uri="{BB962C8B-B14F-4D97-AF65-F5344CB8AC3E}">
        <p14:creationId xmlns:p14="http://schemas.microsoft.com/office/powerpoint/2010/main" val="3185017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Michigan’s</a:t>
            </a:r>
          </a:p>
          <a:p>
            <a:endParaRPr lang="en-US" sz="1200" b="0" i="1" u="none" strike="noStrike" kern="1200" baseline="0" dirty="0">
              <a:solidFill>
                <a:schemeClr val="tx1"/>
              </a:solidFill>
              <a:latin typeface="+mn-lt"/>
              <a:ea typeface="+mn-ea"/>
              <a:cs typeface="+mn-cs"/>
            </a:endParaRPr>
          </a:p>
          <a:p>
            <a:r>
              <a:rPr lang="en-US" dirty="0"/>
              <a:t>SMART</a:t>
            </a:r>
            <a:br>
              <a:rPr lang="en-US" dirty="0"/>
            </a:br>
            <a:r>
              <a:rPr lang="en-US" dirty="0"/>
              <a:t>	</a:t>
            </a:r>
            <a:r>
              <a:rPr lang="en-US" sz="1200" b="1" i="0" u="none" strike="noStrike" kern="1200" baseline="0" dirty="0">
                <a:solidFill>
                  <a:schemeClr val="tx1"/>
                </a:solidFill>
                <a:latin typeface="+mn-lt"/>
                <a:ea typeface="+mn-ea"/>
                <a:cs typeface="+mn-cs"/>
              </a:rPr>
              <a:t>S</a:t>
            </a:r>
            <a:r>
              <a:rPr lang="en-US" sz="1200" b="0" i="0" u="none" strike="noStrike" kern="1200" baseline="0" dirty="0">
                <a:solidFill>
                  <a:schemeClr val="tx1"/>
                </a:solidFill>
                <a:latin typeface="+mn-lt"/>
                <a:ea typeface="+mn-ea"/>
                <a:cs typeface="+mn-cs"/>
              </a:rPr>
              <a:t>uspect New Onset of Psychiatric Condition</a:t>
            </a:r>
          </a:p>
          <a:p>
            <a:r>
              <a:rPr lang="en-US" sz="1200" b="1" i="0" u="none" strike="noStrike" kern="1200" baseline="0" dirty="0">
                <a:solidFill>
                  <a:schemeClr val="tx1"/>
                </a:solidFill>
                <a:latin typeface="+mn-lt"/>
                <a:ea typeface="+mn-ea"/>
                <a:cs typeface="+mn-cs"/>
              </a:rPr>
              <a:t>	M</a:t>
            </a:r>
            <a:r>
              <a:rPr lang="en-US" sz="1200" b="0" i="0" u="none" strike="noStrike" kern="1200" baseline="0" dirty="0">
                <a:solidFill>
                  <a:schemeClr val="tx1"/>
                </a:solidFill>
                <a:latin typeface="+mn-lt"/>
                <a:ea typeface="+mn-ea"/>
                <a:cs typeface="+mn-cs"/>
              </a:rPr>
              <a:t>edical Conditions that Require Screening </a:t>
            </a:r>
          </a:p>
          <a:p>
            <a:r>
              <a:rPr lang="en-US" sz="1200" b="1" i="0" u="none" strike="noStrike" kern="1200" baseline="0" dirty="0">
                <a:solidFill>
                  <a:schemeClr val="tx1"/>
                </a:solidFill>
                <a:latin typeface="+mn-lt"/>
                <a:ea typeface="+mn-ea"/>
                <a:cs typeface="+mn-cs"/>
              </a:rPr>
              <a:t>	A</a:t>
            </a:r>
            <a:r>
              <a:rPr lang="en-US" sz="1200" b="0" i="0" u="none" strike="noStrike" kern="1200" baseline="0" dirty="0">
                <a:solidFill>
                  <a:schemeClr val="tx1"/>
                </a:solidFill>
                <a:latin typeface="+mn-lt"/>
                <a:ea typeface="+mn-ea"/>
                <a:cs typeface="+mn-cs"/>
              </a:rPr>
              <a:t>bnormal Vital Signs, Mental Status, and Physical Examination </a:t>
            </a:r>
          </a:p>
          <a:p>
            <a:r>
              <a:rPr lang="en-US" sz="1200" b="1" i="0" u="none" strike="noStrike" kern="1200" baseline="0" dirty="0">
                <a:solidFill>
                  <a:schemeClr val="tx1"/>
                </a:solidFill>
                <a:latin typeface="+mn-lt"/>
                <a:ea typeface="+mn-ea"/>
                <a:cs typeface="+mn-cs"/>
              </a:rPr>
              <a:t>	R</a:t>
            </a:r>
            <a:r>
              <a:rPr lang="en-US" sz="1200" b="0" i="0" u="none" strike="noStrike" kern="1200" baseline="0" dirty="0">
                <a:solidFill>
                  <a:schemeClr val="tx1"/>
                </a:solidFill>
                <a:latin typeface="+mn-lt"/>
                <a:ea typeface="+mn-ea"/>
                <a:cs typeface="+mn-cs"/>
              </a:rPr>
              <a:t>isky Presentation </a:t>
            </a:r>
          </a:p>
          <a:p>
            <a:r>
              <a:rPr lang="en-US" sz="1200" b="1" i="0" u="none" strike="noStrike" kern="1200" baseline="0" dirty="0">
                <a:solidFill>
                  <a:schemeClr val="tx1"/>
                </a:solidFill>
                <a:latin typeface="+mn-lt"/>
                <a:ea typeface="+mn-ea"/>
                <a:cs typeface="+mn-cs"/>
              </a:rPr>
              <a:t>	T</a:t>
            </a:r>
            <a:r>
              <a:rPr lang="en-US" sz="1200" b="0" i="0" u="none" strike="noStrike" kern="1200" baseline="0" dirty="0">
                <a:solidFill>
                  <a:schemeClr val="tx1"/>
                </a:solidFill>
                <a:latin typeface="+mn-lt"/>
                <a:ea typeface="+mn-ea"/>
                <a:cs typeface="+mn-cs"/>
              </a:rPr>
              <a:t>herapeutic Levels Needed </a:t>
            </a:r>
            <a:endParaRPr lang="en-US" dirty="0"/>
          </a:p>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9</a:t>
            </a:fld>
            <a:endParaRPr lang="en-US"/>
          </a:p>
        </p:txBody>
      </p:sp>
    </p:spTree>
    <p:extLst>
      <p:ext uri="{BB962C8B-B14F-4D97-AF65-F5344CB8AC3E}">
        <p14:creationId xmlns:p14="http://schemas.microsoft.com/office/powerpoint/2010/main" val="898955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10</a:t>
            </a:fld>
            <a:endParaRPr lang="en-US"/>
          </a:p>
        </p:txBody>
      </p:sp>
    </p:spTree>
    <p:extLst>
      <p:ext uri="{BB962C8B-B14F-4D97-AF65-F5344CB8AC3E}">
        <p14:creationId xmlns:p14="http://schemas.microsoft.com/office/powerpoint/2010/main" val="357632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4C690ED8-30B9-4DDA-A017-F80AA4DB90CC}" type="datetimeFigureOut">
              <a:rPr lang="en-US" smtClean="0"/>
              <a:t>3/3/2020</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0933D718-D588-49F4-9A3C-03B799F8EBC5}"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8163348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690ED8-30B9-4DDA-A017-F80AA4DB90CC}"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3650932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690ED8-30B9-4DDA-A017-F80AA4DB90CC}"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2525121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690ED8-30B9-4DDA-A017-F80AA4DB90CC}"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3863893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690ED8-30B9-4DDA-A017-F80AA4DB90CC}"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D718-D588-49F4-9A3C-03B799F8EBC5}"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40751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690ED8-30B9-4DDA-A017-F80AA4DB90CC}"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295953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690ED8-30B9-4DDA-A017-F80AA4DB90CC}" type="datetimeFigureOut">
              <a:rPr lang="en-US" smtClean="0"/>
              <a:t>3/3/2020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2824520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690ED8-30B9-4DDA-A017-F80AA4DB90CC}" type="datetimeFigureOut">
              <a:rPr lang="en-US" smtClean="0"/>
              <a:t>3/3/2020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364457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690ED8-30B9-4DDA-A017-F80AA4DB90CC}" type="datetimeFigureOut">
              <a:rPr lang="en-US" smtClean="0"/>
              <a:t>3/3/2020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1125701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690ED8-30B9-4DDA-A017-F80AA4DB90CC}"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636817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690ED8-30B9-4DDA-A017-F80AA4DB90CC}"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33D718-D588-49F4-9A3C-03B799F8EBC5}" type="slidenum">
              <a:rPr lang="en-US" smtClean="0"/>
              <a:t>‹#›</a:t>
            </a:fld>
            <a:endParaRPr lang="en-US"/>
          </a:p>
        </p:txBody>
      </p:sp>
    </p:spTree>
    <p:extLst>
      <p:ext uri="{BB962C8B-B14F-4D97-AF65-F5344CB8AC3E}">
        <p14:creationId xmlns:p14="http://schemas.microsoft.com/office/powerpoint/2010/main" val="2578781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4C690ED8-30B9-4DDA-A017-F80AA4DB90CC}" type="datetimeFigureOut">
              <a:rPr lang="en-US" smtClean="0"/>
              <a:t>3/3/2020</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0933D718-D588-49F4-9A3C-03B799F8EBC5}" type="slidenum">
              <a:rPr lang="en-US" smtClean="0"/>
              <a:t>‹#›</a:t>
            </a:fld>
            <a:endParaRPr lang="en-US"/>
          </a:p>
        </p:txBody>
      </p:sp>
    </p:spTree>
    <p:extLst>
      <p:ext uri="{BB962C8B-B14F-4D97-AF65-F5344CB8AC3E}">
        <p14:creationId xmlns:p14="http://schemas.microsoft.com/office/powerpoint/2010/main" val="946661927"/>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scribd.com/document/368238962/Continuum-of-Care-for-the-Patient-in-Crisis-From-the-ER-to-Community-Zu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MPCIP-support@mphi.org"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ichigan.gov/documents/mdhhs/MIPAD_Workgroup_Report_-_Version_for_Publication_641418_7.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MPCIP-Support@MPHI.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CE1A7-17D0-422D-BC4C-5C1E45851753}"/>
              </a:ext>
            </a:extLst>
          </p:cNvPr>
          <p:cNvSpPr>
            <a:spLocks noGrp="1"/>
          </p:cNvSpPr>
          <p:nvPr>
            <p:ph type="ctrTitle"/>
          </p:nvPr>
        </p:nvSpPr>
        <p:spPr>
          <a:xfrm>
            <a:off x="1261871" y="758952"/>
            <a:ext cx="11138675" cy="4041648"/>
          </a:xfrm>
        </p:spPr>
        <p:txBody>
          <a:bodyPr/>
          <a:lstStyle/>
          <a:p>
            <a:r>
              <a:rPr lang="en-US" dirty="0"/>
              <a:t>MI-SMART</a:t>
            </a:r>
            <a:br>
              <a:rPr lang="en-US" dirty="0"/>
            </a:br>
            <a:r>
              <a:rPr lang="en-US" dirty="0"/>
              <a:t>Medical Clearance Form</a:t>
            </a:r>
          </a:p>
        </p:txBody>
      </p:sp>
      <p:sp>
        <p:nvSpPr>
          <p:cNvPr id="3" name="Subtitle 2">
            <a:extLst>
              <a:ext uri="{FF2B5EF4-FFF2-40B4-BE49-F238E27FC236}">
                <a16:creationId xmlns:a16="http://schemas.microsoft.com/office/drawing/2014/main" id="{F17E5060-C3B2-4BFA-8D2A-6B723C3E15E3}"/>
              </a:ext>
            </a:extLst>
          </p:cNvPr>
          <p:cNvSpPr>
            <a:spLocks noGrp="1"/>
          </p:cNvSpPr>
          <p:nvPr>
            <p:ph type="subTitle" idx="1"/>
          </p:nvPr>
        </p:nvSpPr>
        <p:spPr/>
        <p:txBody>
          <a:bodyPr/>
          <a:lstStyle/>
          <a:p>
            <a:r>
              <a:rPr lang="en-US" dirty="0"/>
              <a:t>Michigan Psychiatric Care Improvement Project</a:t>
            </a:r>
          </a:p>
        </p:txBody>
      </p:sp>
    </p:spTree>
    <p:extLst>
      <p:ext uri="{BB962C8B-B14F-4D97-AF65-F5344CB8AC3E}">
        <p14:creationId xmlns:p14="http://schemas.microsoft.com/office/powerpoint/2010/main" val="3802189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a:extLst>
              <a:ext uri="{FF2B5EF4-FFF2-40B4-BE49-F238E27FC236}">
                <a16:creationId xmlns:a16="http://schemas.microsoft.com/office/drawing/2014/main" id="{9081F8E6-6549-4B42-AA3F-407271602A0B}"/>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10</a:t>
            </a:fld>
            <a:endParaRPr lang="en-US" dirty="0"/>
          </a:p>
        </p:txBody>
      </p:sp>
      <p:sp>
        <p:nvSpPr>
          <p:cNvPr id="6" name="Title 1">
            <a:extLst>
              <a:ext uri="{FF2B5EF4-FFF2-40B4-BE49-F238E27FC236}">
                <a16:creationId xmlns:a16="http://schemas.microsoft.com/office/drawing/2014/main" id="{8A4ED1AC-6652-4559-B648-066BBE9C59E1}"/>
              </a:ext>
            </a:extLst>
          </p:cNvPr>
          <p:cNvSpPr txBox="1">
            <a:spLocks/>
          </p:cNvSpPr>
          <p:nvPr/>
        </p:nvSpPr>
        <p:spPr>
          <a:xfrm>
            <a:off x="1249680" y="211343"/>
            <a:ext cx="9692640" cy="93303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r>
              <a:rPr lang="en-US" dirty="0"/>
              <a:t>FORM INSTRUCTIONS</a:t>
            </a:r>
          </a:p>
        </p:txBody>
      </p:sp>
      <p:sp>
        <p:nvSpPr>
          <p:cNvPr id="2" name="TextBox 1">
            <a:extLst>
              <a:ext uri="{FF2B5EF4-FFF2-40B4-BE49-F238E27FC236}">
                <a16:creationId xmlns:a16="http://schemas.microsoft.com/office/drawing/2014/main" id="{5D213F37-DD89-4B0C-B974-F50630165731}"/>
              </a:ext>
            </a:extLst>
          </p:cNvPr>
          <p:cNvSpPr txBox="1"/>
          <p:nvPr/>
        </p:nvSpPr>
        <p:spPr>
          <a:xfrm>
            <a:off x="875072" y="1675954"/>
            <a:ext cx="9193160" cy="2862322"/>
          </a:xfrm>
          <a:prstGeom prst="rect">
            <a:avLst/>
          </a:prstGeom>
          <a:noFill/>
        </p:spPr>
        <p:txBody>
          <a:bodyPr wrap="square" rtlCol="0">
            <a:spAutoFit/>
          </a:bodyPr>
          <a:lstStyle/>
          <a:p>
            <a:pPr algn="ctr"/>
            <a:endParaRPr lang="en-US" b="1" dirty="0"/>
          </a:p>
          <a:p>
            <a:r>
              <a:rPr lang="en-US" dirty="0"/>
              <a:t>The clinician should enter the patient’s demographic information and complete the Part 1 screen.  Patients with negative findings (“No” selected for each item in Part 1) are considered medically stable and do not require further medical workup prior to inpatient psychiatric admission: the clinician should proceed to Part 4 and complete the attestation. Any positive finding (“Yes” selected in Part 1) </a:t>
            </a:r>
            <a:r>
              <a:rPr lang="en-US" b="1" dirty="0"/>
              <a:t>may </a:t>
            </a:r>
            <a:r>
              <a:rPr lang="en-US" dirty="0"/>
              <a:t>warrant further diagnostic studies (Part 2), and the clinician should proceed to Part 2. Any positive findings from Part 1 or Part 2 </a:t>
            </a:r>
            <a:r>
              <a:rPr lang="en-US" b="1" dirty="0"/>
              <a:t>require </a:t>
            </a:r>
            <a:r>
              <a:rPr lang="en-US" dirty="0"/>
              <a:t>a clinician explanation (Part 3) regarding the abnormal finding, the clinical significance, and the disposition plan before completing the attestation in Part 4.</a:t>
            </a:r>
          </a:p>
        </p:txBody>
      </p:sp>
    </p:spTree>
    <p:extLst>
      <p:ext uri="{BB962C8B-B14F-4D97-AF65-F5344CB8AC3E}">
        <p14:creationId xmlns:p14="http://schemas.microsoft.com/office/powerpoint/2010/main" val="3614794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3724482C-DB31-4D89-A2F0-0B83E3B8C38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147142" y="829211"/>
            <a:ext cx="5156562" cy="5727775"/>
          </a:xfrm>
          <a:ln>
            <a:solidFill>
              <a:schemeClr val="tx1"/>
            </a:solidFill>
          </a:ln>
        </p:spPr>
      </p:pic>
      <p:sp>
        <p:nvSpPr>
          <p:cNvPr id="6" name="Slide Number Placeholder 3">
            <a:extLst>
              <a:ext uri="{FF2B5EF4-FFF2-40B4-BE49-F238E27FC236}">
                <a16:creationId xmlns:a16="http://schemas.microsoft.com/office/drawing/2014/main" id="{A6326B63-9BD4-4CF0-89C7-FC8FF9077C52}"/>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11</a:t>
            </a:fld>
            <a:endParaRPr lang="en-US" dirty="0"/>
          </a:p>
        </p:txBody>
      </p:sp>
      <p:sp>
        <p:nvSpPr>
          <p:cNvPr id="2" name="TextBox 1">
            <a:extLst>
              <a:ext uri="{FF2B5EF4-FFF2-40B4-BE49-F238E27FC236}">
                <a16:creationId xmlns:a16="http://schemas.microsoft.com/office/drawing/2014/main" id="{5110602E-61A4-8841-A43F-374EB0BEA154}"/>
              </a:ext>
            </a:extLst>
          </p:cNvPr>
          <p:cNvSpPr txBox="1"/>
          <p:nvPr/>
        </p:nvSpPr>
        <p:spPr>
          <a:xfrm>
            <a:off x="1125415" y="182880"/>
            <a:ext cx="9453490" cy="646331"/>
          </a:xfrm>
          <a:prstGeom prst="rect">
            <a:avLst/>
          </a:prstGeom>
          <a:noFill/>
        </p:spPr>
        <p:txBody>
          <a:bodyPr wrap="square" rtlCol="0">
            <a:spAutoFit/>
          </a:bodyPr>
          <a:lstStyle/>
          <a:p>
            <a:r>
              <a:rPr lang="en-US" sz="3600" dirty="0"/>
              <a:t>Part 1: SMART Medical Clearance Form</a:t>
            </a:r>
          </a:p>
        </p:txBody>
      </p:sp>
    </p:spTree>
    <p:extLst>
      <p:ext uri="{BB962C8B-B14F-4D97-AF65-F5344CB8AC3E}">
        <p14:creationId xmlns:p14="http://schemas.microsoft.com/office/powerpoint/2010/main" val="1789935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A screenshot of a cell phone&#10;&#10;Description automatically generated">
            <a:extLst>
              <a:ext uri="{FF2B5EF4-FFF2-40B4-BE49-F238E27FC236}">
                <a16:creationId xmlns:a16="http://schemas.microsoft.com/office/drawing/2014/main" id="{E1F665A2-8854-7F4C-8418-626301F8931E}"/>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1947" t="3394" r="1870" b="71749"/>
          <a:stretch/>
        </p:blipFill>
        <p:spPr>
          <a:xfrm>
            <a:off x="267284" y="1902655"/>
            <a:ext cx="10634363" cy="3052690"/>
          </a:xfrm>
          <a:noFill/>
          <a:ln>
            <a:solidFill>
              <a:schemeClr val="tx1"/>
            </a:solidFill>
          </a:ln>
        </p:spPr>
      </p:pic>
      <p:sp>
        <p:nvSpPr>
          <p:cNvPr id="5" name="TextBox 4">
            <a:extLst>
              <a:ext uri="{FF2B5EF4-FFF2-40B4-BE49-F238E27FC236}">
                <a16:creationId xmlns:a16="http://schemas.microsoft.com/office/drawing/2014/main" id="{89050DA6-C7ED-7049-8F78-772C89B2F5A7}"/>
              </a:ext>
            </a:extLst>
          </p:cNvPr>
          <p:cNvSpPr txBox="1"/>
          <p:nvPr/>
        </p:nvSpPr>
        <p:spPr>
          <a:xfrm>
            <a:off x="618978" y="393895"/>
            <a:ext cx="10156874" cy="769441"/>
          </a:xfrm>
          <a:prstGeom prst="rect">
            <a:avLst/>
          </a:prstGeom>
          <a:noFill/>
        </p:spPr>
        <p:txBody>
          <a:bodyPr wrap="square" rtlCol="0">
            <a:spAutoFit/>
          </a:bodyPr>
          <a:lstStyle/>
          <a:p>
            <a:r>
              <a:rPr lang="en-US" sz="4400" b="1" u="sng" dirty="0"/>
              <a:t>SM</a:t>
            </a:r>
            <a:r>
              <a:rPr lang="en-US" sz="4400" dirty="0"/>
              <a:t>ART Form</a:t>
            </a:r>
          </a:p>
        </p:txBody>
      </p:sp>
    </p:spTree>
    <p:extLst>
      <p:ext uri="{BB962C8B-B14F-4D97-AF65-F5344CB8AC3E}">
        <p14:creationId xmlns:p14="http://schemas.microsoft.com/office/powerpoint/2010/main" val="1734436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FFD40-043D-224A-AAEF-BB8584B1EE7B}"/>
              </a:ext>
            </a:extLst>
          </p:cNvPr>
          <p:cNvSpPr>
            <a:spLocks noGrp="1"/>
          </p:cNvSpPr>
          <p:nvPr>
            <p:ph type="title"/>
          </p:nvPr>
        </p:nvSpPr>
        <p:spPr/>
        <p:txBody>
          <a:bodyPr/>
          <a:lstStyle/>
          <a:p>
            <a:r>
              <a:rPr lang="en-US" dirty="0"/>
              <a:t>SM</a:t>
            </a:r>
            <a:r>
              <a:rPr lang="en-US" b="1" u="sng" dirty="0"/>
              <a:t>A</a:t>
            </a:r>
            <a:r>
              <a:rPr lang="en-US" dirty="0"/>
              <a:t>RT Form</a:t>
            </a:r>
            <a:br>
              <a:rPr lang="en-US" dirty="0"/>
            </a:br>
            <a:endParaRPr lang="en-US" dirty="0"/>
          </a:p>
        </p:txBody>
      </p:sp>
      <p:pic>
        <p:nvPicPr>
          <p:cNvPr id="4" name="Content Placeholder 4" descr="A screenshot of a cell phone&#10;&#10;Description automatically generated">
            <a:extLst>
              <a:ext uri="{FF2B5EF4-FFF2-40B4-BE49-F238E27FC236}">
                <a16:creationId xmlns:a16="http://schemas.microsoft.com/office/drawing/2014/main" id="{D274C744-9FD8-E045-A752-1B7BEE9CCF5F}"/>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27843" b="44448"/>
          <a:stretch/>
        </p:blipFill>
        <p:spPr>
          <a:xfrm>
            <a:off x="76222" y="2268094"/>
            <a:ext cx="11050563" cy="3401185"/>
          </a:xfrm>
        </p:spPr>
      </p:pic>
    </p:spTree>
    <p:extLst>
      <p:ext uri="{BB962C8B-B14F-4D97-AF65-F5344CB8AC3E}">
        <p14:creationId xmlns:p14="http://schemas.microsoft.com/office/powerpoint/2010/main" val="3547692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83D6C-6CDF-0F43-BBFA-2D371225E2C7}"/>
              </a:ext>
            </a:extLst>
          </p:cNvPr>
          <p:cNvSpPr>
            <a:spLocks noGrp="1"/>
          </p:cNvSpPr>
          <p:nvPr>
            <p:ph type="title"/>
          </p:nvPr>
        </p:nvSpPr>
        <p:spPr/>
        <p:txBody>
          <a:bodyPr/>
          <a:lstStyle/>
          <a:p>
            <a:r>
              <a:rPr lang="en-US" dirty="0"/>
              <a:t>SMA</a:t>
            </a:r>
            <a:r>
              <a:rPr lang="en-US" b="1" u="sng" dirty="0"/>
              <a:t>R</a:t>
            </a:r>
            <a:r>
              <a:rPr lang="en-US" dirty="0"/>
              <a:t>T Form</a:t>
            </a:r>
          </a:p>
        </p:txBody>
      </p:sp>
      <p:pic>
        <p:nvPicPr>
          <p:cNvPr id="4" name="Content Placeholder 4" descr="A screenshot of a cell phone&#10;&#10;Description automatically generated">
            <a:extLst>
              <a:ext uri="{FF2B5EF4-FFF2-40B4-BE49-F238E27FC236}">
                <a16:creationId xmlns:a16="http://schemas.microsoft.com/office/drawing/2014/main" id="{A11DF37E-420C-6D42-9813-AB8A43068805}"/>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54207" b="29138"/>
          <a:stretch/>
        </p:blipFill>
        <p:spPr>
          <a:xfrm>
            <a:off x="112541" y="2613073"/>
            <a:ext cx="10887417" cy="2015198"/>
          </a:xfrm>
        </p:spPr>
      </p:pic>
    </p:spTree>
    <p:extLst>
      <p:ext uri="{BB962C8B-B14F-4D97-AF65-F5344CB8AC3E}">
        <p14:creationId xmlns:p14="http://schemas.microsoft.com/office/powerpoint/2010/main" val="3588125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0C531-A8E2-1D48-8B5E-FAC2BDCFA236}"/>
              </a:ext>
            </a:extLst>
          </p:cNvPr>
          <p:cNvSpPr>
            <a:spLocks noGrp="1"/>
          </p:cNvSpPr>
          <p:nvPr>
            <p:ph type="title"/>
          </p:nvPr>
        </p:nvSpPr>
        <p:spPr/>
        <p:txBody>
          <a:bodyPr/>
          <a:lstStyle/>
          <a:p>
            <a:r>
              <a:rPr lang="en-US" dirty="0"/>
              <a:t>SMART Form</a:t>
            </a:r>
          </a:p>
        </p:txBody>
      </p:sp>
      <p:pic>
        <p:nvPicPr>
          <p:cNvPr id="4" name="Content Placeholder 4" descr="A screenshot of a cell phone&#10;&#10;Description automatically generated">
            <a:extLst>
              <a:ext uri="{FF2B5EF4-FFF2-40B4-BE49-F238E27FC236}">
                <a16:creationId xmlns:a16="http://schemas.microsoft.com/office/drawing/2014/main" id="{C6F2102C-4F4D-2E45-9CBA-2571D11BD821}"/>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70430"/>
          <a:stretch/>
        </p:blipFill>
        <p:spPr>
          <a:xfrm>
            <a:off x="802249" y="1969477"/>
            <a:ext cx="9802847" cy="3221501"/>
          </a:xfrm>
          <a:ln>
            <a:solidFill>
              <a:schemeClr val="tx1"/>
            </a:solidFill>
          </a:ln>
        </p:spPr>
      </p:pic>
    </p:spTree>
    <p:extLst>
      <p:ext uri="{BB962C8B-B14F-4D97-AF65-F5344CB8AC3E}">
        <p14:creationId xmlns:p14="http://schemas.microsoft.com/office/powerpoint/2010/main" val="2065080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1602DB10-9A01-4B19-83B9-E6395A257A9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01628" y="1417805"/>
            <a:ext cx="9594625" cy="5186977"/>
          </a:xfrm>
        </p:spPr>
      </p:pic>
      <p:sp>
        <p:nvSpPr>
          <p:cNvPr id="6" name="Slide Number Placeholder 3">
            <a:extLst>
              <a:ext uri="{FF2B5EF4-FFF2-40B4-BE49-F238E27FC236}">
                <a16:creationId xmlns:a16="http://schemas.microsoft.com/office/drawing/2014/main" id="{0972483E-7D1D-4511-8871-8775B8B18E71}"/>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16</a:t>
            </a:fld>
            <a:endParaRPr lang="en-US" dirty="0"/>
          </a:p>
        </p:txBody>
      </p:sp>
      <p:sp>
        <p:nvSpPr>
          <p:cNvPr id="2" name="TextBox 1">
            <a:extLst>
              <a:ext uri="{FF2B5EF4-FFF2-40B4-BE49-F238E27FC236}">
                <a16:creationId xmlns:a16="http://schemas.microsoft.com/office/drawing/2014/main" id="{26397951-1EC9-4D46-9B50-19C302B90868}"/>
              </a:ext>
            </a:extLst>
          </p:cNvPr>
          <p:cNvSpPr txBox="1"/>
          <p:nvPr/>
        </p:nvSpPr>
        <p:spPr>
          <a:xfrm>
            <a:off x="1097280" y="253218"/>
            <a:ext cx="9003323" cy="1200329"/>
          </a:xfrm>
          <a:prstGeom prst="rect">
            <a:avLst/>
          </a:prstGeom>
          <a:noFill/>
        </p:spPr>
        <p:txBody>
          <a:bodyPr wrap="square" rtlCol="0">
            <a:spAutoFit/>
          </a:bodyPr>
          <a:lstStyle/>
          <a:p>
            <a:r>
              <a:rPr lang="en-US" sz="3600" dirty="0"/>
              <a:t>Part 2 – Additional Diagnostic Studies (When Clinically Indicated)</a:t>
            </a:r>
          </a:p>
        </p:txBody>
      </p:sp>
      <p:sp>
        <p:nvSpPr>
          <p:cNvPr id="3" name="TextBox 2">
            <a:extLst>
              <a:ext uri="{FF2B5EF4-FFF2-40B4-BE49-F238E27FC236}">
                <a16:creationId xmlns:a16="http://schemas.microsoft.com/office/drawing/2014/main" id="{6B9A673A-17D1-984F-A7CF-37A3A91093D6}"/>
              </a:ext>
            </a:extLst>
          </p:cNvPr>
          <p:cNvSpPr txBox="1"/>
          <p:nvPr/>
        </p:nvSpPr>
        <p:spPr>
          <a:xfrm>
            <a:off x="1097280" y="6476096"/>
            <a:ext cx="7793502" cy="369332"/>
          </a:xfrm>
          <a:prstGeom prst="rect">
            <a:avLst/>
          </a:prstGeom>
          <a:noFill/>
        </p:spPr>
        <p:txBody>
          <a:bodyPr wrap="square" rtlCol="0">
            <a:spAutoFit/>
          </a:bodyPr>
          <a:lstStyle/>
          <a:p>
            <a:r>
              <a:rPr lang="en-US" dirty="0"/>
              <a:t>*Abnormal = Clinically Significant</a:t>
            </a:r>
          </a:p>
        </p:txBody>
      </p:sp>
    </p:spTree>
    <p:extLst>
      <p:ext uri="{BB962C8B-B14F-4D97-AF65-F5344CB8AC3E}">
        <p14:creationId xmlns:p14="http://schemas.microsoft.com/office/powerpoint/2010/main" val="3753800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social media post&#10;&#10;Description automatically generated">
            <a:extLst>
              <a:ext uri="{FF2B5EF4-FFF2-40B4-BE49-F238E27FC236}">
                <a16:creationId xmlns:a16="http://schemas.microsoft.com/office/drawing/2014/main" id="{DDED3BD8-9AB4-4965-A1EC-0F35C755AE6A}"/>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b="38639"/>
          <a:stretch/>
        </p:blipFill>
        <p:spPr>
          <a:xfrm>
            <a:off x="526456" y="1752980"/>
            <a:ext cx="10108719" cy="3972570"/>
          </a:xfrm>
        </p:spPr>
      </p:pic>
      <p:sp>
        <p:nvSpPr>
          <p:cNvPr id="6" name="Slide Number Placeholder 3">
            <a:extLst>
              <a:ext uri="{FF2B5EF4-FFF2-40B4-BE49-F238E27FC236}">
                <a16:creationId xmlns:a16="http://schemas.microsoft.com/office/drawing/2014/main" id="{5FC62D0B-7C17-4DAE-A448-9F0579E92FBF}"/>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17</a:t>
            </a:fld>
            <a:endParaRPr lang="en-US" dirty="0"/>
          </a:p>
        </p:txBody>
      </p:sp>
      <p:sp>
        <p:nvSpPr>
          <p:cNvPr id="2" name="TextBox 1">
            <a:extLst>
              <a:ext uri="{FF2B5EF4-FFF2-40B4-BE49-F238E27FC236}">
                <a16:creationId xmlns:a16="http://schemas.microsoft.com/office/drawing/2014/main" id="{52A494AE-E3E1-3640-B5D8-A0EE114A27B2}"/>
              </a:ext>
            </a:extLst>
          </p:cNvPr>
          <p:cNvSpPr txBox="1"/>
          <p:nvPr/>
        </p:nvSpPr>
        <p:spPr>
          <a:xfrm>
            <a:off x="526456" y="182880"/>
            <a:ext cx="10327851" cy="1200329"/>
          </a:xfrm>
          <a:prstGeom prst="rect">
            <a:avLst/>
          </a:prstGeom>
          <a:noFill/>
        </p:spPr>
        <p:txBody>
          <a:bodyPr wrap="square" rtlCol="0">
            <a:spAutoFit/>
          </a:bodyPr>
          <a:lstStyle/>
          <a:p>
            <a:r>
              <a:rPr lang="en-US" sz="3600" dirty="0"/>
              <a:t>Part 3: Medical Clearance Explanation/Plan Required for Positive Part 1 and Part 2 Finding </a:t>
            </a:r>
          </a:p>
        </p:txBody>
      </p:sp>
    </p:spTree>
    <p:extLst>
      <p:ext uri="{BB962C8B-B14F-4D97-AF65-F5344CB8AC3E}">
        <p14:creationId xmlns:p14="http://schemas.microsoft.com/office/powerpoint/2010/main" val="2046155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2A019-9452-EB4A-B4E3-127AF5B7638C}"/>
              </a:ext>
            </a:extLst>
          </p:cNvPr>
          <p:cNvSpPr>
            <a:spLocks noGrp="1"/>
          </p:cNvSpPr>
          <p:nvPr>
            <p:ph type="title"/>
          </p:nvPr>
        </p:nvSpPr>
        <p:spPr>
          <a:xfrm>
            <a:off x="590621" y="633046"/>
            <a:ext cx="9973994" cy="1325562"/>
          </a:xfrm>
        </p:spPr>
        <p:txBody>
          <a:bodyPr>
            <a:normAutofit/>
          </a:bodyPr>
          <a:lstStyle/>
          <a:p>
            <a:r>
              <a:rPr lang="en-US" sz="4000" dirty="0"/>
              <a:t>Part 4: Medical Clearance Attestation</a:t>
            </a:r>
            <a:br>
              <a:rPr lang="en-US" dirty="0"/>
            </a:br>
            <a:endParaRPr lang="en-US" dirty="0"/>
          </a:p>
        </p:txBody>
      </p:sp>
      <p:pic>
        <p:nvPicPr>
          <p:cNvPr id="5" name="Content Placeholder 4" descr="A screenshot of a social media post&#10;&#10;Description automatically generated">
            <a:extLst>
              <a:ext uri="{FF2B5EF4-FFF2-40B4-BE49-F238E27FC236}">
                <a16:creationId xmlns:a16="http://schemas.microsoft.com/office/drawing/2014/main" id="{707D9767-A1AE-C546-B577-6FC1D21CE6B4}"/>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t="61683"/>
          <a:stretch/>
        </p:blipFill>
        <p:spPr>
          <a:xfrm>
            <a:off x="389674" y="2155874"/>
            <a:ext cx="10375887" cy="2546252"/>
          </a:xfrm>
        </p:spPr>
      </p:pic>
    </p:spTree>
    <p:extLst>
      <p:ext uri="{BB962C8B-B14F-4D97-AF65-F5344CB8AC3E}">
        <p14:creationId xmlns:p14="http://schemas.microsoft.com/office/powerpoint/2010/main" val="3058165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 up of a sign&#10;&#10;Description automatically generated">
            <a:extLst>
              <a:ext uri="{FF2B5EF4-FFF2-40B4-BE49-F238E27FC236}">
                <a16:creationId xmlns:a16="http://schemas.microsoft.com/office/drawing/2014/main" id="{CEE64553-1B35-4F21-8F68-92F13D67D524}"/>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t="11575"/>
          <a:stretch/>
        </p:blipFill>
        <p:spPr>
          <a:xfrm>
            <a:off x="3334044" y="211014"/>
            <a:ext cx="6850966" cy="6684345"/>
          </a:xfrm>
        </p:spPr>
      </p:pic>
      <p:sp>
        <p:nvSpPr>
          <p:cNvPr id="6" name="Slide Number Placeholder 3">
            <a:extLst>
              <a:ext uri="{FF2B5EF4-FFF2-40B4-BE49-F238E27FC236}">
                <a16:creationId xmlns:a16="http://schemas.microsoft.com/office/drawing/2014/main" id="{D9C4C510-912D-4646-8A48-5C1F5F74E4A8}"/>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19</a:t>
            </a:fld>
            <a:endParaRPr lang="en-US" dirty="0"/>
          </a:p>
        </p:txBody>
      </p:sp>
      <p:sp>
        <p:nvSpPr>
          <p:cNvPr id="2" name="TextBox 1">
            <a:extLst>
              <a:ext uri="{FF2B5EF4-FFF2-40B4-BE49-F238E27FC236}">
                <a16:creationId xmlns:a16="http://schemas.microsoft.com/office/drawing/2014/main" id="{1D85722A-EC68-D149-8AF8-819E95D30980}"/>
              </a:ext>
            </a:extLst>
          </p:cNvPr>
          <p:cNvSpPr txBox="1"/>
          <p:nvPr/>
        </p:nvSpPr>
        <p:spPr>
          <a:xfrm>
            <a:off x="769033" y="928468"/>
            <a:ext cx="2475914" cy="2123658"/>
          </a:xfrm>
          <a:prstGeom prst="rect">
            <a:avLst/>
          </a:prstGeom>
          <a:noFill/>
        </p:spPr>
        <p:txBody>
          <a:bodyPr wrap="square" rtlCol="0">
            <a:spAutoFit/>
          </a:bodyPr>
          <a:lstStyle/>
          <a:p>
            <a:r>
              <a:rPr lang="en-US" sz="4400" dirty="0"/>
              <a:t>MI-SMART Flow</a:t>
            </a:r>
          </a:p>
        </p:txBody>
      </p:sp>
    </p:spTree>
    <p:extLst>
      <p:ext uri="{BB962C8B-B14F-4D97-AF65-F5344CB8AC3E}">
        <p14:creationId xmlns:p14="http://schemas.microsoft.com/office/powerpoint/2010/main" val="846067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31754-23EF-4359-A728-9C969588561E}"/>
              </a:ext>
            </a:extLst>
          </p:cNvPr>
          <p:cNvSpPr>
            <a:spLocks noGrp="1"/>
          </p:cNvSpPr>
          <p:nvPr>
            <p:ph type="title"/>
          </p:nvPr>
        </p:nvSpPr>
        <p:spPr>
          <a:xfrm>
            <a:off x="1249680" y="417640"/>
            <a:ext cx="9692640" cy="877283"/>
          </a:xfrm>
        </p:spPr>
        <p:txBody>
          <a:bodyPr/>
          <a:lstStyle/>
          <a:p>
            <a:r>
              <a:rPr lang="en-US" dirty="0"/>
              <a:t>OVERVIEW</a:t>
            </a:r>
          </a:p>
        </p:txBody>
      </p:sp>
      <p:sp>
        <p:nvSpPr>
          <p:cNvPr id="3" name="Content Placeholder 2">
            <a:extLst>
              <a:ext uri="{FF2B5EF4-FFF2-40B4-BE49-F238E27FC236}">
                <a16:creationId xmlns:a16="http://schemas.microsoft.com/office/drawing/2014/main" id="{BD06E4C4-B5FE-432F-8C84-6375E5685EB7}"/>
              </a:ext>
            </a:extLst>
          </p:cNvPr>
          <p:cNvSpPr>
            <a:spLocks noGrp="1"/>
          </p:cNvSpPr>
          <p:nvPr>
            <p:ph idx="1"/>
          </p:nvPr>
        </p:nvSpPr>
        <p:spPr/>
        <p:txBody>
          <a:bodyPr/>
          <a:lstStyle/>
          <a:p>
            <a:r>
              <a:rPr lang="en-US" sz="3200" dirty="0"/>
              <a:t>Background</a:t>
            </a:r>
          </a:p>
          <a:p>
            <a:r>
              <a:rPr lang="en-US" sz="3200" dirty="0"/>
              <a:t>MI-SMART Form</a:t>
            </a:r>
          </a:p>
          <a:p>
            <a:r>
              <a:rPr lang="en-US" sz="3200" dirty="0"/>
              <a:t>Hack’s Impairment Index Score</a:t>
            </a:r>
          </a:p>
          <a:p>
            <a:r>
              <a:rPr lang="en-US" sz="3200" dirty="0"/>
              <a:t>Case Studies </a:t>
            </a:r>
          </a:p>
          <a:p>
            <a:pPr marL="0" indent="0">
              <a:buNone/>
            </a:pPr>
            <a:endParaRPr lang="en-US" dirty="0"/>
          </a:p>
        </p:txBody>
      </p:sp>
      <p:sp>
        <p:nvSpPr>
          <p:cNvPr id="4" name="Slide Number Placeholder 3">
            <a:extLst>
              <a:ext uri="{FF2B5EF4-FFF2-40B4-BE49-F238E27FC236}">
                <a16:creationId xmlns:a16="http://schemas.microsoft.com/office/drawing/2014/main" id="{612EA247-D33F-48AD-BF18-A966E5CBF971}"/>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2</a:t>
            </a:fld>
            <a:endParaRPr lang="en-US" dirty="0"/>
          </a:p>
        </p:txBody>
      </p:sp>
    </p:spTree>
    <p:extLst>
      <p:ext uri="{BB962C8B-B14F-4D97-AF65-F5344CB8AC3E}">
        <p14:creationId xmlns:p14="http://schemas.microsoft.com/office/powerpoint/2010/main" val="2186441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A722E42D-2D1A-423C-9DA4-C2DC07B04FFE}"/>
              </a:ext>
            </a:extLst>
          </p:cNvPr>
          <p:cNvSpPr>
            <a:spLocks noGrp="1"/>
          </p:cNvSpPr>
          <p:nvPr>
            <p:ph type="sldNum" sz="quarter" idx="12"/>
          </p:nvPr>
        </p:nvSpPr>
        <p:spPr/>
        <p:txBody>
          <a:bodyPr>
            <a:normAutofit lnSpcReduction="10000"/>
          </a:bodyPr>
          <a:lstStyle/>
          <a:p>
            <a:fld id="{7E4E427B-F195-40C0-9213-4AC7270B37C3}" type="slidenum">
              <a:rPr lang="en-US" smtClean="0"/>
              <a:pPr/>
              <a:t>20</a:t>
            </a:fld>
            <a:endParaRPr lang="en-US" dirty="0"/>
          </a:p>
        </p:txBody>
      </p:sp>
      <p:pic>
        <p:nvPicPr>
          <p:cNvPr id="3" name="Picture 2">
            <a:extLst>
              <a:ext uri="{FF2B5EF4-FFF2-40B4-BE49-F238E27FC236}">
                <a16:creationId xmlns:a16="http://schemas.microsoft.com/office/drawing/2014/main" id="{05507BA3-046C-403A-97E0-28B5AE70FFAC}"/>
              </a:ext>
            </a:extLst>
          </p:cNvPr>
          <p:cNvPicPr>
            <a:picLocks noChangeAspect="1"/>
          </p:cNvPicPr>
          <p:nvPr/>
        </p:nvPicPr>
        <p:blipFill rotWithShape="1">
          <a:blip r:embed="rId3"/>
          <a:srcRect t="-1" b="2475"/>
          <a:stretch/>
        </p:blipFill>
        <p:spPr>
          <a:xfrm>
            <a:off x="327590" y="2295823"/>
            <a:ext cx="10687865" cy="1998753"/>
          </a:xfrm>
          <a:prstGeom prst="rect">
            <a:avLst/>
          </a:prstGeom>
        </p:spPr>
      </p:pic>
      <p:sp>
        <p:nvSpPr>
          <p:cNvPr id="2" name="TextBox 1">
            <a:extLst>
              <a:ext uri="{FF2B5EF4-FFF2-40B4-BE49-F238E27FC236}">
                <a16:creationId xmlns:a16="http://schemas.microsoft.com/office/drawing/2014/main" id="{11FF69AF-94B5-B14D-BCA3-EE0F506965FF}"/>
              </a:ext>
            </a:extLst>
          </p:cNvPr>
          <p:cNvSpPr txBox="1"/>
          <p:nvPr/>
        </p:nvSpPr>
        <p:spPr>
          <a:xfrm>
            <a:off x="689317" y="478302"/>
            <a:ext cx="9186203" cy="707886"/>
          </a:xfrm>
          <a:prstGeom prst="rect">
            <a:avLst/>
          </a:prstGeom>
          <a:noFill/>
        </p:spPr>
        <p:txBody>
          <a:bodyPr wrap="square" rtlCol="0">
            <a:spAutoFit/>
          </a:bodyPr>
          <a:lstStyle/>
          <a:p>
            <a:r>
              <a:rPr lang="en-US" sz="4000" dirty="0"/>
              <a:t>Green Status</a:t>
            </a:r>
          </a:p>
        </p:txBody>
      </p:sp>
    </p:spTree>
    <p:extLst>
      <p:ext uri="{BB962C8B-B14F-4D97-AF65-F5344CB8AC3E}">
        <p14:creationId xmlns:p14="http://schemas.microsoft.com/office/powerpoint/2010/main" val="891414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A722E42D-2D1A-423C-9DA4-C2DC07B04FFE}"/>
              </a:ext>
            </a:extLst>
          </p:cNvPr>
          <p:cNvSpPr>
            <a:spLocks noGrp="1"/>
          </p:cNvSpPr>
          <p:nvPr>
            <p:ph type="sldNum" sz="quarter" idx="12"/>
          </p:nvPr>
        </p:nvSpPr>
        <p:spPr/>
        <p:txBody>
          <a:bodyPr>
            <a:normAutofit lnSpcReduction="10000"/>
          </a:bodyPr>
          <a:lstStyle/>
          <a:p>
            <a:fld id="{7E4E427B-F195-40C0-9213-4AC7270B37C3}" type="slidenum">
              <a:rPr lang="en-US" smtClean="0"/>
              <a:pPr/>
              <a:t>21</a:t>
            </a:fld>
            <a:endParaRPr lang="en-US" dirty="0"/>
          </a:p>
        </p:txBody>
      </p:sp>
      <p:grpSp>
        <p:nvGrpSpPr>
          <p:cNvPr id="2" name="Group 1">
            <a:extLst>
              <a:ext uri="{FF2B5EF4-FFF2-40B4-BE49-F238E27FC236}">
                <a16:creationId xmlns:a16="http://schemas.microsoft.com/office/drawing/2014/main" id="{3EDC2802-A76B-8045-8CFB-4CB963868D49}"/>
              </a:ext>
            </a:extLst>
          </p:cNvPr>
          <p:cNvGrpSpPr/>
          <p:nvPr/>
        </p:nvGrpSpPr>
        <p:grpSpPr>
          <a:xfrm>
            <a:off x="566573" y="2269715"/>
            <a:ext cx="10345073" cy="3469903"/>
            <a:chOff x="538437" y="2171242"/>
            <a:chExt cx="10345073" cy="3469903"/>
          </a:xfrm>
        </p:grpSpPr>
        <p:pic>
          <p:nvPicPr>
            <p:cNvPr id="4" name="Picture 3">
              <a:extLst>
                <a:ext uri="{FF2B5EF4-FFF2-40B4-BE49-F238E27FC236}">
                  <a16:creationId xmlns:a16="http://schemas.microsoft.com/office/drawing/2014/main" id="{AFDDAE64-252F-41D4-B1AE-20C19C2422B9}"/>
                </a:ext>
              </a:extLst>
            </p:cNvPr>
            <p:cNvPicPr>
              <a:picLocks noChangeAspect="1"/>
            </p:cNvPicPr>
            <p:nvPr/>
          </p:nvPicPr>
          <p:blipFill rotWithShape="1">
            <a:blip r:embed="rId3"/>
            <a:srcRect t="-1" b="8482"/>
            <a:stretch/>
          </p:blipFill>
          <p:spPr>
            <a:xfrm>
              <a:off x="538437" y="2171242"/>
              <a:ext cx="10273494" cy="759599"/>
            </a:xfrm>
            <a:prstGeom prst="rect">
              <a:avLst/>
            </a:prstGeom>
          </p:spPr>
        </p:pic>
        <p:pic>
          <p:nvPicPr>
            <p:cNvPr id="5" name="Picture 4">
              <a:extLst>
                <a:ext uri="{FF2B5EF4-FFF2-40B4-BE49-F238E27FC236}">
                  <a16:creationId xmlns:a16="http://schemas.microsoft.com/office/drawing/2014/main" id="{11D9689F-E4D9-4F64-887A-1D0FF46EBFF2}"/>
                </a:ext>
              </a:extLst>
            </p:cNvPr>
            <p:cNvPicPr>
              <a:picLocks noChangeAspect="1"/>
            </p:cNvPicPr>
            <p:nvPr/>
          </p:nvPicPr>
          <p:blipFill rotWithShape="1">
            <a:blip r:embed="rId4"/>
            <a:srcRect t="3741" b="3401"/>
            <a:stretch/>
          </p:blipFill>
          <p:spPr>
            <a:xfrm>
              <a:off x="538437" y="2930841"/>
              <a:ext cx="10345073" cy="2710304"/>
            </a:xfrm>
            <a:prstGeom prst="rect">
              <a:avLst/>
            </a:prstGeom>
          </p:spPr>
        </p:pic>
      </p:grpSp>
      <p:sp>
        <p:nvSpPr>
          <p:cNvPr id="6" name="TextBox 5">
            <a:extLst>
              <a:ext uri="{FF2B5EF4-FFF2-40B4-BE49-F238E27FC236}">
                <a16:creationId xmlns:a16="http://schemas.microsoft.com/office/drawing/2014/main" id="{1A0BF834-4567-F647-AB62-C1229D6373B8}"/>
              </a:ext>
            </a:extLst>
          </p:cNvPr>
          <p:cNvSpPr txBox="1"/>
          <p:nvPr/>
        </p:nvSpPr>
        <p:spPr>
          <a:xfrm>
            <a:off x="689317" y="478302"/>
            <a:ext cx="9186203" cy="707886"/>
          </a:xfrm>
          <a:prstGeom prst="rect">
            <a:avLst/>
          </a:prstGeom>
          <a:noFill/>
        </p:spPr>
        <p:txBody>
          <a:bodyPr wrap="square" rtlCol="0">
            <a:spAutoFit/>
          </a:bodyPr>
          <a:lstStyle/>
          <a:p>
            <a:r>
              <a:rPr lang="en-US" sz="4000" dirty="0"/>
              <a:t>Yellow Status</a:t>
            </a:r>
          </a:p>
        </p:txBody>
      </p:sp>
    </p:spTree>
    <p:extLst>
      <p:ext uri="{BB962C8B-B14F-4D97-AF65-F5344CB8AC3E}">
        <p14:creationId xmlns:p14="http://schemas.microsoft.com/office/powerpoint/2010/main" val="2843593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A722E42D-2D1A-423C-9DA4-C2DC07B04FFE}"/>
              </a:ext>
            </a:extLst>
          </p:cNvPr>
          <p:cNvSpPr>
            <a:spLocks noGrp="1"/>
          </p:cNvSpPr>
          <p:nvPr>
            <p:ph type="sldNum" sz="quarter" idx="12"/>
          </p:nvPr>
        </p:nvSpPr>
        <p:spPr/>
        <p:txBody>
          <a:bodyPr>
            <a:normAutofit lnSpcReduction="10000"/>
          </a:bodyPr>
          <a:lstStyle/>
          <a:p>
            <a:fld id="{7E4E427B-F195-40C0-9213-4AC7270B37C3}" type="slidenum">
              <a:rPr lang="en-US" smtClean="0"/>
              <a:pPr/>
              <a:t>22</a:t>
            </a:fld>
            <a:endParaRPr lang="en-US" dirty="0"/>
          </a:p>
        </p:txBody>
      </p:sp>
      <p:grpSp>
        <p:nvGrpSpPr>
          <p:cNvPr id="2" name="Group 1">
            <a:extLst>
              <a:ext uri="{FF2B5EF4-FFF2-40B4-BE49-F238E27FC236}">
                <a16:creationId xmlns:a16="http://schemas.microsoft.com/office/drawing/2014/main" id="{7BE89399-C762-4F48-98CC-3C9FCD63375B}"/>
              </a:ext>
            </a:extLst>
          </p:cNvPr>
          <p:cNvGrpSpPr/>
          <p:nvPr/>
        </p:nvGrpSpPr>
        <p:grpSpPr>
          <a:xfrm>
            <a:off x="689317" y="1186188"/>
            <a:ext cx="9796157" cy="5327516"/>
            <a:chOff x="689317" y="1412694"/>
            <a:chExt cx="9796157" cy="5327516"/>
          </a:xfrm>
        </p:grpSpPr>
        <p:pic>
          <p:nvPicPr>
            <p:cNvPr id="4" name="Picture 3">
              <a:extLst>
                <a:ext uri="{FF2B5EF4-FFF2-40B4-BE49-F238E27FC236}">
                  <a16:creationId xmlns:a16="http://schemas.microsoft.com/office/drawing/2014/main" id="{AFDDAE64-252F-41D4-B1AE-20C19C2422B9}"/>
                </a:ext>
              </a:extLst>
            </p:cNvPr>
            <p:cNvPicPr>
              <a:picLocks noChangeAspect="1"/>
            </p:cNvPicPr>
            <p:nvPr/>
          </p:nvPicPr>
          <p:blipFill rotWithShape="1">
            <a:blip r:embed="rId3"/>
            <a:srcRect t="-1" b="8482"/>
            <a:stretch/>
          </p:blipFill>
          <p:spPr>
            <a:xfrm>
              <a:off x="689317" y="1412694"/>
              <a:ext cx="9796157" cy="724306"/>
            </a:xfrm>
            <a:prstGeom prst="rect">
              <a:avLst/>
            </a:prstGeom>
          </p:spPr>
        </p:pic>
        <p:pic>
          <p:nvPicPr>
            <p:cNvPr id="6" name="Picture 5">
              <a:extLst>
                <a:ext uri="{FF2B5EF4-FFF2-40B4-BE49-F238E27FC236}">
                  <a16:creationId xmlns:a16="http://schemas.microsoft.com/office/drawing/2014/main" id="{608F555B-0FBD-4716-8299-E5E40C454DA7}"/>
                </a:ext>
              </a:extLst>
            </p:cNvPr>
            <p:cNvPicPr>
              <a:picLocks noChangeAspect="1"/>
            </p:cNvPicPr>
            <p:nvPr/>
          </p:nvPicPr>
          <p:blipFill rotWithShape="1">
            <a:blip r:embed="rId4"/>
            <a:srcRect t="909"/>
            <a:stretch/>
          </p:blipFill>
          <p:spPr>
            <a:xfrm>
              <a:off x="689317" y="2136999"/>
              <a:ext cx="9796157" cy="4603211"/>
            </a:xfrm>
            <a:prstGeom prst="rect">
              <a:avLst/>
            </a:prstGeom>
          </p:spPr>
        </p:pic>
      </p:grpSp>
      <p:sp>
        <p:nvSpPr>
          <p:cNvPr id="5" name="TextBox 4">
            <a:extLst>
              <a:ext uri="{FF2B5EF4-FFF2-40B4-BE49-F238E27FC236}">
                <a16:creationId xmlns:a16="http://schemas.microsoft.com/office/drawing/2014/main" id="{208AB6F6-E491-2C41-BC2E-7497D6E8A3B6}"/>
              </a:ext>
            </a:extLst>
          </p:cNvPr>
          <p:cNvSpPr txBox="1"/>
          <p:nvPr/>
        </p:nvSpPr>
        <p:spPr>
          <a:xfrm>
            <a:off x="689317" y="478302"/>
            <a:ext cx="9186203" cy="707886"/>
          </a:xfrm>
          <a:prstGeom prst="rect">
            <a:avLst/>
          </a:prstGeom>
          <a:noFill/>
        </p:spPr>
        <p:txBody>
          <a:bodyPr wrap="square" rtlCol="0">
            <a:spAutoFit/>
          </a:bodyPr>
          <a:lstStyle/>
          <a:p>
            <a:r>
              <a:rPr lang="en-US" sz="4000" dirty="0"/>
              <a:t>Red Status</a:t>
            </a:r>
          </a:p>
        </p:txBody>
      </p:sp>
    </p:spTree>
    <p:extLst>
      <p:ext uri="{BB962C8B-B14F-4D97-AF65-F5344CB8AC3E}">
        <p14:creationId xmlns:p14="http://schemas.microsoft.com/office/powerpoint/2010/main" val="1451668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1AC086-491E-42CA-85A7-1A114FF9B47E}"/>
              </a:ext>
            </a:extLst>
          </p:cNvPr>
          <p:cNvSpPr>
            <a:spLocks noGrp="1"/>
          </p:cNvSpPr>
          <p:nvPr>
            <p:ph type="title"/>
          </p:nvPr>
        </p:nvSpPr>
        <p:spPr>
          <a:xfrm>
            <a:off x="1205601" y="238448"/>
            <a:ext cx="9418320" cy="4041648"/>
          </a:xfrm>
        </p:spPr>
        <p:txBody>
          <a:bodyPr/>
          <a:lstStyle/>
          <a:p>
            <a:r>
              <a:rPr lang="en-US" dirty="0"/>
              <a:t>Hack's Impairment Index (HII) Score</a:t>
            </a:r>
          </a:p>
        </p:txBody>
      </p:sp>
      <p:sp>
        <p:nvSpPr>
          <p:cNvPr id="6" name="Slide Number Placeholder 3">
            <a:extLst>
              <a:ext uri="{FF2B5EF4-FFF2-40B4-BE49-F238E27FC236}">
                <a16:creationId xmlns:a16="http://schemas.microsoft.com/office/drawing/2014/main" id="{DDA6259B-08AB-4019-8ECC-B1607DA1E259}"/>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23</a:t>
            </a:fld>
            <a:endParaRPr lang="en-US" dirty="0"/>
          </a:p>
        </p:txBody>
      </p:sp>
      <p:sp>
        <p:nvSpPr>
          <p:cNvPr id="2" name="TextBox 1">
            <a:extLst>
              <a:ext uri="{FF2B5EF4-FFF2-40B4-BE49-F238E27FC236}">
                <a16:creationId xmlns:a16="http://schemas.microsoft.com/office/drawing/2014/main" id="{FF04A9F1-F95D-8E4F-A9B3-1FDAF7CC71A1}"/>
              </a:ext>
            </a:extLst>
          </p:cNvPr>
          <p:cNvSpPr txBox="1"/>
          <p:nvPr/>
        </p:nvSpPr>
        <p:spPr>
          <a:xfrm>
            <a:off x="998102" y="5481230"/>
            <a:ext cx="9833317" cy="1061829"/>
          </a:xfrm>
          <a:prstGeom prst="rect">
            <a:avLst/>
          </a:prstGeom>
          <a:noFill/>
        </p:spPr>
        <p:txBody>
          <a:bodyPr wrap="square" rtlCol="0">
            <a:spAutoFit/>
          </a:bodyPr>
          <a:lstStyle/>
          <a:p>
            <a:r>
              <a:rPr lang="en-US" sz="1500" dirty="0"/>
              <a:t>Source: Hack, J. B., </a:t>
            </a:r>
            <a:r>
              <a:rPr lang="en-US" sz="1500" dirty="0" err="1"/>
              <a:t>Goldlust</a:t>
            </a:r>
            <a:r>
              <a:rPr lang="en-US" sz="1500" dirty="0"/>
              <a:t>, E. J., Ferrante, D., &amp; Zink, B. J. (2017). Performance of the Hacks Impairment Index Score: A Novel Tool to Assess Impairment from Alcohol in Emergency Department Patients. </a:t>
            </a:r>
            <a:r>
              <a:rPr lang="en-US" sz="1500" i="1" dirty="0"/>
              <a:t>Academic Emergency Medicine</a:t>
            </a:r>
            <a:r>
              <a:rPr lang="en-US" sz="1500" dirty="0"/>
              <a:t>, </a:t>
            </a:r>
            <a:r>
              <a:rPr lang="en-US" sz="1500" i="1" dirty="0"/>
              <a:t>24</a:t>
            </a:r>
            <a:r>
              <a:rPr lang="en-US" sz="1500" dirty="0"/>
              <a:t>(10), 1193–1203. </a:t>
            </a:r>
            <a:r>
              <a:rPr lang="en-US" sz="1500" dirty="0" err="1"/>
              <a:t>doi</a:t>
            </a:r>
            <a:r>
              <a:rPr lang="en-US" sz="1500" dirty="0"/>
              <a:t>: 10.1111/acem.13266</a:t>
            </a:r>
          </a:p>
          <a:p>
            <a:endParaRPr lang="en-US" dirty="0"/>
          </a:p>
        </p:txBody>
      </p:sp>
    </p:spTree>
    <p:extLst>
      <p:ext uri="{BB962C8B-B14F-4D97-AF65-F5344CB8AC3E}">
        <p14:creationId xmlns:p14="http://schemas.microsoft.com/office/powerpoint/2010/main" val="12378667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90FF2-3B2A-44D8-8416-D66E01431482}"/>
              </a:ext>
            </a:extLst>
          </p:cNvPr>
          <p:cNvSpPr>
            <a:spLocks noGrp="1"/>
          </p:cNvSpPr>
          <p:nvPr>
            <p:ph type="title"/>
          </p:nvPr>
        </p:nvSpPr>
        <p:spPr>
          <a:xfrm>
            <a:off x="687206" y="381307"/>
            <a:ext cx="9692640" cy="1325562"/>
          </a:xfrm>
        </p:spPr>
        <p:txBody>
          <a:bodyPr/>
          <a:lstStyle/>
          <a:p>
            <a:r>
              <a:rPr lang="en-US" dirty="0"/>
              <a:t>CARE OF INTOXICATED ED PATIENTS</a:t>
            </a:r>
          </a:p>
        </p:txBody>
      </p:sp>
      <p:sp>
        <p:nvSpPr>
          <p:cNvPr id="3" name="Content Placeholder 2">
            <a:extLst>
              <a:ext uri="{FF2B5EF4-FFF2-40B4-BE49-F238E27FC236}">
                <a16:creationId xmlns:a16="http://schemas.microsoft.com/office/drawing/2014/main" id="{5BAAA05A-D551-4C1B-AD1F-9CAE83E18972}"/>
              </a:ext>
            </a:extLst>
          </p:cNvPr>
          <p:cNvSpPr>
            <a:spLocks noGrp="1"/>
          </p:cNvSpPr>
          <p:nvPr>
            <p:ph idx="1"/>
          </p:nvPr>
        </p:nvSpPr>
        <p:spPr>
          <a:xfrm>
            <a:off x="356615" y="1706869"/>
            <a:ext cx="10353822" cy="4351337"/>
          </a:xfrm>
        </p:spPr>
        <p:txBody>
          <a:bodyPr>
            <a:noAutofit/>
          </a:bodyPr>
          <a:lstStyle/>
          <a:p>
            <a:r>
              <a:rPr lang="en-US" sz="2300" b="1" dirty="0"/>
              <a:t>Intoxication confounds clinical evaluation</a:t>
            </a:r>
          </a:p>
          <a:p>
            <a:pPr lvl="1"/>
            <a:r>
              <a:rPr lang="en-US" sz="2300" dirty="0"/>
              <a:t>Impairs the patient’s ability to identify and localize pain </a:t>
            </a:r>
            <a:endParaRPr lang="en-US" sz="2300" dirty="0">
              <a:solidFill>
                <a:schemeClr val="accent6"/>
              </a:solidFill>
            </a:endParaRPr>
          </a:p>
          <a:p>
            <a:pPr lvl="1"/>
            <a:r>
              <a:rPr lang="en-US" sz="2300" dirty="0"/>
              <a:t>Makes it difficult to determine if mental status changes are due to intoxication, traumatic brain injury, or a mental health condition</a:t>
            </a:r>
            <a:endParaRPr lang="en-US" sz="2300" dirty="0">
              <a:solidFill>
                <a:schemeClr val="accent6"/>
              </a:solidFill>
            </a:endParaRPr>
          </a:p>
          <a:p>
            <a:r>
              <a:rPr lang="en-US" sz="2300" b="1" dirty="0"/>
              <a:t>Blood Alcohol Concentration (BAC)</a:t>
            </a:r>
          </a:p>
          <a:p>
            <a:pPr lvl="1"/>
            <a:r>
              <a:rPr lang="en-US" sz="2300" dirty="0"/>
              <a:t>Correlates poorly with the level of intoxication</a:t>
            </a:r>
          </a:p>
          <a:p>
            <a:pPr lvl="1"/>
            <a:r>
              <a:rPr lang="en-US" sz="2300" dirty="0"/>
              <a:t>Different levels of intoxication can be reported with the same BAC</a:t>
            </a:r>
          </a:p>
          <a:p>
            <a:r>
              <a:rPr lang="en-US" sz="2300" b="1" dirty="0"/>
              <a:t>HII is a quantitative tool to measure intoxication reliably and sensitively.</a:t>
            </a:r>
          </a:p>
          <a:p>
            <a:pPr marL="0" indent="0">
              <a:buNone/>
            </a:pPr>
            <a:endParaRPr lang="en-US" sz="2300" b="1" dirty="0"/>
          </a:p>
          <a:p>
            <a:pPr marL="0" indent="0">
              <a:buNone/>
            </a:pPr>
            <a:endParaRPr lang="en-US" sz="2300" b="1" dirty="0"/>
          </a:p>
        </p:txBody>
      </p:sp>
      <p:sp>
        <p:nvSpPr>
          <p:cNvPr id="4" name="Slide Number Placeholder 3">
            <a:extLst>
              <a:ext uri="{FF2B5EF4-FFF2-40B4-BE49-F238E27FC236}">
                <a16:creationId xmlns:a16="http://schemas.microsoft.com/office/drawing/2014/main" id="{C149F907-4668-4D7E-A3BC-9864BA651962}"/>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24</a:t>
            </a:fld>
            <a:endParaRPr lang="en-US" dirty="0"/>
          </a:p>
        </p:txBody>
      </p:sp>
    </p:spTree>
    <p:extLst>
      <p:ext uri="{BB962C8B-B14F-4D97-AF65-F5344CB8AC3E}">
        <p14:creationId xmlns:p14="http://schemas.microsoft.com/office/powerpoint/2010/main" val="1807087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AA630-28DB-6C4E-9735-2470133EE942}"/>
              </a:ext>
            </a:extLst>
          </p:cNvPr>
          <p:cNvSpPr>
            <a:spLocks noGrp="1"/>
          </p:cNvSpPr>
          <p:nvPr>
            <p:ph type="title"/>
          </p:nvPr>
        </p:nvSpPr>
        <p:spPr/>
        <p:txBody>
          <a:bodyPr/>
          <a:lstStyle/>
          <a:p>
            <a:r>
              <a:rPr lang="en-US" dirty="0"/>
              <a:t>H-Impairment Index (HII Score)</a:t>
            </a:r>
          </a:p>
        </p:txBody>
      </p:sp>
      <p:sp>
        <p:nvSpPr>
          <p:cNvPr id="3" name="Content Placeholder 2">
            <a:extLst>
              <a:ext uri="{FF2B5EF4-FFF2-40B4-BE49-F238E27FC236}">
                <a16:creationId xmlns:a16="http://schemas.microsoft.com/office/drawing/2014/main" id="{62447F52-447C-7E43-8D22-9504CF7B96BA}"/>
              </a:ext>
            </a:extLst>
          </p:cNvPr>
          <p:cNvSpPr>
            <a:spLocks noGrp="1"/>
          </p:cNvSpPr>
          <p:nvPr>
            <p:ph idx="1"/>
          </p:nvPr>
        </p:nvSpPr>
        <p:spPr/>
        <p:txBody>
          <a:bodyPr>
            <a:normAutofit/>
          </a:bodyPr>
          <a:lstStyle/>
          <a:p>
            <a:r>
              <a:rPr lang="en-US" sz="3200" b="1" dirty="0"/>
              <a:t>Scored 0-4 </a:t>
            </a:r>
            <a:r>
              <a:rPr lang="en-US" sz="3200" dirty="0"/>
              <a:t>(Normal to Abnormal)</a:t>
            </a:r>
          </a:p>
          <a:p>
            <a:pPr lvl="1"/>
            <a:r>
              <a:rPr lang="en-US" sz="3000" dirty="0"/>
              <a:t>Repeated until Total Score &lt;4</a:t>
            </a:r>
          </a:p>
          <a:p>
            <a:r>
              <a:rPr lang="en-US" sz="3200" b="1" dirty="0"/>
              <a:t>Components</a:t>
            </a:r>
          </a:p>
          <a:p>
            <a:pPr lvl="1"/>
            <a:r>
              <a:rPr lang="en-US" sz="3000" dirty="0"/>
              <a:t>Gross Motor Function</a:t>
            </a:r>
          </a:p>
          <a:p>
            <a:pPr lvl="1"/>
            <a:r>
              <a:rPr lang="en-US" sz="3000" dirty="0"/>
              <a:t>Mentation and Speech</a:t>
            </a:r>
          </a:p>
          <a:p>
            <a:pPr lvl="1"/>
            <a:r>
              <a:rPr lang="en-US" sz="3000" dirty="0"/>
              <a:t>Tracing Curve</a:t>
            </a:r>
          </a:p>
          <a:p>
            <a:pPr lvl="1"/>
            <a:r>
              <a:rPr lang="en-US" sz="3000" dirty="0"/>
              <a:t>Nystagmus</a:t>
            </a:r>
          </a:p>
          <a:p>
            <a:pPr lvl="1"/>
            <a:r>
              <a:rPr lang="en-US" sz="3000" dirty="0"/>
              <a:t>Finger to Nose Testing</a:t>
            </a:r>
          </a:p>
        </p:txBody>
      </p:sp>
    </p:spTree>
    <p:extLst>
      <p:ext uri="{BB962C8B-B14F-4D97-AF65-F5344CB8AC3E}">
        <p14:creationId xmlns:p14="http://schemas.microsoft.com/office/powerpoint/2010/main" val="581118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E4F84178-B017-4FC2-B329-269A5ECA545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65760" y="137690"/>
            <a:ext cx="10466363" cy="6582620"/>
          </a:xfrm>
        </p:spPr>
      </p:pic>
      <p:sp>
        <p:nvSpPr>
          <p:cNvPr id="3" name="Slide Number Placeholder 3">
            <a:extLst>
              <a:ext uri="{FF2B5EF4-FFF2-40B4-BE49-F238E27FC236}">
                <a16:creationId xmlns:a16="http://schemas.microsoft.com/office/drawing/2014/main" id="{EC2DCCEC-27F1-49BB-B06A-D6B760D50952}"/>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26</a:t>
            </a:fld>
            <a:endParaRPr lang="en-US" dirty="0"/>
          </a:p>
        </p:txBody>
      </p:sp>
    </p:spTree>
    <p:extLst>
      <p:ext uri="{BB962C8B-B14F-4D97-AF65-F5344CB8AC3E}">
        <p14:creationId xmlns:p14="http://schemas.microsoft.com/office/powerpoint/2010/main" val="41431803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shot of a cell phone&#10;&#10;Description automatically generated">
            <a:extLst>
              <a:ext uri="{FF2B5EF4-FFF2-40B4-BE49-F238E27FC236}">
                <a16:creationId xmlns:a16="http://schemas.microsoft.com/office/drawing/2014/main" id="{96981770-2DE2-4640-87EF-2C76618429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885" y="655824"/>
            <a:ext cx="10707384" cy="6110101"/>
          </a:xfrm>
          <a:prstGeom prst="rect">
            <a:avLst/>
          </a:prstGeom>
        </p:spPr>
      </p:pic>
      <p:sp>
        <p:nvSpPr>
          <p:cNvPr id="3" name="Slide Number Placeholder 3">
            <a:extLst>
              <a:ext uri="{FF2B5EF4-FFF2-40B4-BE49-F238E27FC236}">
                <a16:creationId xmlns:a16="http://schemas.microsoft.com/office/drawing/2014/main" id="{9B7B31CC-DE8A-49E2-A397-C826E90237B2}"/>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27</a:t>
            </a:fld>
            <a:endParaRPr lang="en-US" dirty="0"/>
          </a:p>
        </p:txBody>
      </p:sp>
      <p:sp>
        <p:nvSpPr>
          <p:cNvPr id="2" name="TextBox 1">
            <a:extLst>
              <a:ext uri="{FF2B5EF4-FFF2-40B4-BE49-F238E27FC236}">
                <a16:creationId xmlns:a16="http://schemas.microsoft.com/office/drawing/2014/main" id="{D9528586-C610-5E43-8E68-6E0E44BA3DF7}"/>
              </a:ext>
            </a:extLst>
          </p:cNvPr>
          <p:cNvSpPr txBox="1"/>
          <p:nvPr/>
        </p:nvSpPr>
        <p:spPr>
          <a:xfrm>
            <a:off x="844062" y="196948"/>
            <a:ext cx="9059593" cy="646331"/>
          </a:xfrm>
          <a:prstGeom prst="rect">
            <a:avLst/>
          </a:prstGeom>
          <a:noFill/>
        </p:spPr>
        <p:txBody>
          <a:bodyPr wrap="square" rtlCol="0">
            <a:spAutoFit/>
          </a:bodyPr>
          <a:lstStyle/>
          <a:p>
            <a:r>
              <a:rPr lang="en-US" sz="3600" dirty="0"/>
              <a:t>Gross Motor Function</a:t>
            </a:r>
          </a:p>
        </p:txBody>
      </p:sp>
    </p:spTree>
    <p:extLst>
      <p:ext uri="{BB962C8B-B14F-4D97-AF65-F5344CB8AC3E}">
        <p14:creationId xmlns:p14="http://schemas.microsoft.com/office/powerpoint/2010/main" val="32639280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48AC95FC-DAA9-4976-A036-463CD9AAB5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153" y="782178"/>
            <a:ext cx="9936576" cy="5878874"/>
          </a:xfrm>
          <a:prstGeom prst="rect">
            <a:avLst/>
          </a:prstGeom>
        </p:spPr>
      </p:pic>
      <p:sp>
        <p:nvSpPr>
          <p:cNvPr id="4" name="Slide Number Placeholder 3">
            <a:extLst>
              <a:ext uri="{FF2B5EF4-FFF2-40B4-BE49-F238E27FC236}">
                <a16:creationId xmlns:a16="http://schemas.microsoft.com/office/drawing/2014/main" id="{C36D5DD1-7094-4FF8-9431-F0C387502AD6}"/>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28</a:t>
            </a:fld>
            <a:endParaRPr lang="en-US" dirty="0"/>
          </a:p>
        </p:txBody>
      </p:sp>
      <p:sp>
        <p:nvSpPr>
          <p:cNvPr id="5" name="TextBox 4">
            <a:extLst>
              <a:ext uri="{FF2B5EF4-FFF2-40B4-BE49-F238E27FC236}">
                <a16:creationId xmlns:a16="http://schemas.microsoft.com/office/drawing/2014/main" id="{A153580F-FA55-A943-A229-9BE67977578D}"/>
              </a:ext>
            </a:extLst>
          </p:cNvPr>
          <p:cNvSpPr txBox="1"/>
          <p:nvPr/>
        </p:nvSpPr>
        <p:spPr>
          <a:xfrm>
            <a:off x="844062" y="196948"/>
            <a:ext cx="9059593" cy="646331"/>
          </a:xfrm>
          <a:prstGeom prst="rect">
            <a:avLst/>
          </a:prstGeom>
          <a:noFill/>
        </p:spPr>
        <p:txBody>
          <a:bodyPr wrap="square" rtlCol="0">
            <a:spAutoFit/>
          </a:bodyPr>
          <a:lstStyle/>
          <a:p>
            <a:r>
              <a:rPr lang="en-US" sz="3600" dirty="0"/>
              <a:t>Mentation and Speech </a:t>
            </a:r>
          </a:p>
        </p:txBody>
      </p:sp>
    </p:spTree>
    <p:extLst>
      <p:ext uri="{BB962C8B-B14F-4D97-AF65-F5344CB8AC3E}">
        <p14:creationId xmlns:p14="http://schemas.microsoft.com/office/powerpoint/2010/main" val="2536459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 up of text on a white background&#10;&#10;Description automatically generated">
            <a:extLst>
              <a:ext uri="{FF2B5EF4-FFF2-40B4-BE49-F238E27FC236}">
                <a16:creationId xmlns:a16="http://schemas.microsoft.com/office/drawing/2014/main" id="{5CD3E696-AED3-46BE-8FD9-EDB423A446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893" y="898427"/>
            <a:ext cx="10228812" cy="5867498"/>
          </a:xfrm>
          <a:prstGeom prst="rect">
            <a:avLst/>
          </a:prstGeom>
        </p:spPr>
      </p:pic>
      <p:sp>
        <p:nvSpPr>
          <p:cNvPr id="4" name="Slide Number Placeholder 3">
            <a:extLst>
              <a:ext uri="{FF2B5EF4-FFF2-40B4-BE49-F238E27FC236}">
                <a16:creationId xmlns:a16="http://schemas.microsoft.com/office/drawing/2014/main" id="{94937418-22A9-484F-AFD9-CADC912FA4D8}"/>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29</a:t>
            </a:fld>
            <a:endParaRPr lang="en-US" dirty="0"/>
          </a:p>
        </p:txBody>
      </p:sp>
      <p:sp>
        <p:nvSpPr>
          <p:cNvPr id="5" name="TextBox 4">
            <a:extLst>
              <a:ext uri="{FF2B5EF4-FFF2-40B4-BE49-F238E27FC236}">
                <a16:creationId xmlns:a16="http://schemas.microsoft.com/office/drawing/2014/main" id="{CA11F271-9EE8-8C41-8C03-D173C62005D4}"/>
              </a:ext>
            </a:extLst>
          </p:cNvPr>
          <p:cNvSpPr txBox="1"/>
          <p:nvPr/>
        </p:nvSpPr>
        <p:spPr>
          <a:xfrm>
            <a:off x="844062" y="196948"/>
            <a:ext cx="9059593" cy="646331"/>
          </a:xfrm>
          <a:prstGeom prst="rect">
            <a:avLst/>
          </a:prstGeom>
          <a:noFill/>
        </p:spPr>
        <p:txBody>
          <a:bodyPr wrap="square" rtlCol="0">
            <a:spAutoFit/>
          </a:bodyPr>
          <a:lstStyle/>
          <a:p>
            <a:r>
              <a:rPr lang="en-US" sz="3600" dirty="0"/>
              <a:t>Tracing Curve</a:t>
            </a:r>
          </a:p>
        </p:txBody>
      </p:sp>
    </p:spTree>
    <p:extLst>
      <p:ext uri="{BB962C8B-B14F-4D97-AF65-F5344CB8AC3E}">
        <p14:creationId xmlns:p14="http://schemas.microsoft.com/office/powerpoint/2010/main" val="4155459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0B3C12-81C8-45E6-AC94-3993BAE47737}"/>
              </a:ext>
            </a:extLst>
          </p:cNvPr>
          <p:cNvSpPr>
            <a:spLocks noGrp="1"/>
          </p:cNvSpPr>
          <p:nvPr>
            <p:ph type="title"/>
          </p:nvPr>
        </p:nvSpPr>
        <p:spPr/>
        <p:txBody>
          <a:bodyPr/>
          <a:lstStyle/>
          <a:p>
            <a:pPr algn="l"/>
            <a:r>
              <a:rPr lang="en-US" dirty="0"/>
              <a:t>Background </a:t>
            </a:r>
          </a:p>
        </p:txBody>
      </p:sp>
      <p:sp>
        <p:nvSpPr>
          <p:cNvPr id="5" name="Text Placeholder 4">
            <a:extLst>
              <a:ext uri="{FF2B5EF4-FFF2-40B4-BE49-F238E27FC236}">
                <a16:creationId xmlns:a16="http://schemas.microsoft.com/office/drawing/2014/main" id="{D6047AD2-E501-485F-BBE4-D42FBBF50D92}"/>
              </a:ext>
            </a:extLst>
          </p:cNvPr>
          <p:cNvSpPr>
            <a:spLocks noGrp="1"/>
          </p:cNvSpPr>
          <p:nvPr>
            <p:ph type="body" idx="1"/>
          </p:nvPr>
        </p:nvSpPr>
        <p:spPr/>
        <p:txBody>
          <a:bodyPr/>
          <a:lstStyle/>
          <a:p>
            <a:endParaRPr lang="en-US"/>
          </a:p>
        </p:txBody>
      </p:sp>
      <p:sp>
        <p:nvSpPr>
          <p:cNvPr id="6" name="Slide Number Placeholder 3">
            <a:extLst>
              <a:ext uri="{FF2B5EF4-FFF2-40B4-BE49-F238E27FC236}">
                <a16:creationId xmlns:a16="http://schemas.microsoft.com/office/drawing/2014/main" id="{C4EF37EC-857C-466E-864B-CABD569E729C}"/>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3</a:t>
            </a:fld>
            <a:endParaRPr lang="en-US" dirty="0"/>
          </a:p>
        </p:txBody>
      </p:sp>
    </p:spTree>
    <p:extLst>
      <p:ext uri="{BB962C8B-B14F-4D97-AF65-F5344CB8AC3E}">
        <p14:creationId xmlns:p14="http://schemas.microsoft.com/office/powerpoint/2010/main" val="42263770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BD81B9E3-8E07-4BFF-9656-5BC00F9878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3884" y="784055"/>
            <a:ext cx="10606107" cy="6073945"/>
          </a:xfrm>
          <a:prstGeom prst="rect">
            <a:avLst/>
          </a:prstGeom>
        </p:spPr>
      </p:pic>
      <p:sp>
        <p:nvSpPr>
          <p:cNvPr id="4" name="Slide Number Placeholder 3">
            <a:extLst>
              <a:ext uri="{FF2B5EF4-FFF2-40B4-BE49-F238E27FC236}">
                <a16:creationId xmlns:a16="http://schemas.microsoft.com/office/drawing/2014/main" id="{4632100A-E18B-4845-B635-A13B1EB6EDD7}"/>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30</a:t>
            </a:fld>
            <a:endParaRPr lang="en-US" dirty="0"/>
          </a:p>
        </p:txBody>
      </p:sp>
      <p:sp>
        <p:nvSpPr>
          <p:cNvPr id="5" name="TextBox 4">
            <a:extLst>
              <a:ext uri="{FF2B5EF4-FFF2-40B4-BE49-F238E27FC236}">
                <a16:creationId xmlns:a16="http://schemas.microsoft.com/office/drawing/2014/main" id="{67720F74-1C3E-0D48-A60B-7C3A439C5E55}"/>
              </a:ext>
            </a:extLst>
          </p:cNvPr>
          <p:cNvSpPr txBox="1"/>
          <p:nvPr/>
        </p:nvSpPr>
        <p:spPr>
          <a:xfrm>
            <a:off x="872196" y="137724"/>
            <a:ext cx="9059593" cy="646331"/>
          </a:xfrm>
          <a:prstGeom prst="rect">
            <a:avLst/>
          </a:prstGeom>
          <a:noFill/>
        </p:spPr>
        <p:txBody>
          <a:bodyPr wrap="square" rtlCol="0">
            <a:spAutoFit/>
          </a:bodyPr>
          <a:lstStyle/>
          <a:p>
            <a:r>
              <a:rPr lang="en-US" sz="3600" dirty="0"/>
              <a:t>Nystagmus</a:t>
            </a:r>
          </a:p>
        </p:txBody>
      </p:sp>
    </p:spTree>
    <p:extLst>
      <p:ext uri="{BB962C8B-B14F-4D97-AF65-F5344CB8AC3E}">
        <p14:creationId xmlns:p14="http://schemas.microsoft.com/office/powerpoint/2010/main" val="11707146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3D0EB398-BCF4-4C4A-A4EA-C6919E512C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8790" y="818719"/>
            <a:ext cx="10225414" cy="6039281"/>
          </a:xfrm>
          <a:prstGeom prst="rect">
            <a:avLst/>
          </a:prstGeom>
        </p:spPr>
      </p:pic>
      <p:sp>
        <p:nvSpPr>
          <p:cNvPr id="4" name="Slide Number Placeholder 3">
            <a:extLst>
              <a:ext uri="{FF2B5EF4-FFF2-40B4-BE49-F238E27FC236}">
                <a16:creationId xmlns:a16="http://schemas.microsoft.com/office/drawing/2014/main" id="{3BB1E2CC-DF4D-4FFB-8F7F-388953ED064F}"/>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31</a:t>
            </a:fld>
            <a:endParaRPr lang="en-US" dirty="0"/>
          </a:p>
        </p:txBody>
      </p:sp>
      <p:sp>
        <p:nvSpPr>
          <p:cNvPr id="5" name="TextBox 4">
            <a:extLst>
              <a:ext uri="{FF2B5EF4-FFF2-40B4-BE49-F238E27FC236}">
                <a16:creationId xmlns:a16="http://schemas.microsoft.com/office/drawing/2014/main" id="{EB4396C7-34BC-FA45-8FBD-446A5E83980F}"/>
              </a:ext>
            </a:extLst>
          </p:cNvPr>
          <p:cNvSpPr txBox="1"/>
          <p:nvPr/>
        </p:nvSpPr>
        <p:spPr>
          <a:xfrm>
            <a:off x="844062" y="196948"/>
            <a:ext cx="9059593" cy="646331"/>
          </a:xfrm>
          <a:prstGeom prst="rect">
            <a:avLst/>
          </a:prstGeom>
          <a:noFill/>
        </p:spPr>
        <p:txBody>
          <a:bodyPr wrap="square" rtlCol="0">
            <a:spAutoFit/>
          </a:bodyPr>
          <a:lstStyle/>
          <a:p>
            <a:r>
              <a:rPr lang="en-US" sz="3600" dirty="0"/>
              <a:t>Finger to Nose Testing</a:t>
            </a:r>
          </a:p>
        </p:txBody>
      </p:sp>
    </p:spTree>
    <p:extLst>
      <p:ext uri="{BB962C8B-B14F-4D97-AF65-F5344CB8AC3E}">
        <p14:creationId xmlns:p14="http://schemas.microsoft.com/office/powerpoint/2010/main" val="3316815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036C2-B8C1-48D7-ACF4-1EFAE63CA1E5}"/>
              </a:ext>
            </a:extLst>
          </p:cNvPr>
          <p:cNvSpPr>
            <a:spLocks noGrp="1"/>
          </p:cNvSpPr>
          <p:nvPr>
            <p:ph type="title"/>
          </p:nvPr>
        </p:nvSpPr>
        <p:spPr>
          <a:xfrm>
            <a:off x="1249680" y="246185"/>
            <a:ext cx="9692640" cy="810376"/>
          </a:xfrm>
        </p:spPr>
        <p:txBody>
          <a:bodyPr/>
          <a:lstStyle/>
          <a:p>
            <a:r>
              <a:rPr lang="en-US" dirty="0"/>
              <a:t>HII EVIDENCE</a:t>
            </a:r>
          </a:p>
        </p:txBody>
      </p:sp>
      <p:sp>
        <p:nvSpPr>
          <p:cNvPr id="3" name="Content Placeholder 2">
            <a:extLst>
              <a:ext uri="{FF2B5EF4-FFF2-40B4-BE49-F238E27FC236}">
                <a16:creationId xmlns:a16="http://schemas.microsoft.com/office/drawing/2014/main" id="{5ED3EBE8-3ACE-4256-B370-097967C5C94A}"/>
              </a:ext>
            </a:extLst>
          </p:cNvPr>
          <p:cNvSpPr>
            <a:spLocks noGrp="1"/>
          </p:cNvSpPr>
          <p:nvPr>
            <p:ph idx="1"/>
          </p:nvPr>
        </p:nvSpPr>
        <p:spPr>
          <a:xfrm>
            <a:off x="407963" y="1227429"/>
            <a:ext cx="10522165" cy="5384386"/>
          </a:xfrm>
        </p:spPr>
        <p:txBody>
          <a:bodyPr>
            <a:normAutofit fontScale="77500" lnSpcReduction="20000"/>
          </a:bodyPr>
          <a:lstStyle/>
          <a:p>
            <a:r>
              <a:rPr lang="en-US" sz="3600" b="1" dirty="0"/>
              <a:t>Compared to other intoxication measurements, HII performed best. </a:t>
            </a:r>
          </a:p>
          <a:p>
            <a:pPr lvl="1"/>
            <a:r>
              <a:rPr lang="en-US" sz="3100" dirty="0"/>
              <a:t>The Standardized Field Sobriety Test had a reduced utility to quantify intoxication at higher levels and may be difficult for patients to perform even when sober.</a:t>
            </a:r>
          </a:p>
          <a:p>
            <a:pPr lvl="1"/>
            <a:r>
              <a:rPr lang="en-US" sz="3100" dirty="0"/>
              <a:t>The Binary Intoxication Question’s results showed that there were problems in determining who was sober before the alcohol challenge began. </a:t>
            </a:r>
          </a:p>
          <a:p>
            <a:pPr lvl="1"/>
            <a:r>
              <a:rPr lang="en-US" sz="3100" dirty="0"/>
              <a:t>The St. Elizabeth Alcohol Intoxication Scale demonstrated little sensitivity for low or moderate levels of intoxication.</a:t>
            </a:r>
          </a:p>
          <a:p>
            <a:r>
              <a:rPr lang="en-US" sz="3600" b="1" dirty="0"/>
              <a:t>Advantages of HII</a:t>
            </a:r>
            <a:endParaRPr lang="en-US" sz="3600" dirty="0"/>
          </a:p>
          <a:p>
            <a:pPr lvl="1"/>
            <a:r>
              <a:rPr lang="en-US" sz="3100" dirty="0"/>
              <a:t>Can be administered rapidly</a:t>
            </a:r>
          </a:p>
          <a:p>
            <a:pPr lvl="1"/>
            <a:r>
              <a:rPr lang="en-US" sz="3100" dirty="0"/>
              <a:t>Requires no additional technology </a:t>
            </a:r>
          </a:p>
          <a:p>
            <a:pPr lvl="1"/>
            <a:endParaRPr lang="en-US" sz="2800" dirty="0"/>
          </a:p>
          <a:p>
            <a:pPr lvl="1"/>
            <a:endParaRPr lang="en-US" sz="2800" dirty="0"/>
          </a:p>
          <a:p>
            <a:pPr marL="274320" lvl="1" indent="0">
              <a:buNone/>
            </a:pPr>
            <a:r>
              <a:rPr lang="en-US" sz="1900" dirty="0">
                <a:solidFill>
                  <a:schemeClr val="tx1"/>
                </a:solidFill>
              </a:rPr>
              <a:t>Source: Benoit, Justin L., et al. “Developing a Standardized Measurement of Alcohol Intoxication.” </a:t>
            </a:r>
            <a:r>
              <a:rPr lang="en-US" sz="1900" i="1" dirty="0">
                <a:solidFill>
                  <a:schemeClr val="tx1"/>
                </a:solidFill>
              </a:rPr>
              <a:t>The American Journal of Emergency Medicine</a:t>
            </a:r>
            <a:r>
              <a:rPr lang="en-US" sz="1900" dirty="0">
                <a:solidFill>
                  <a:schemeClr val="tx1"/>
                </a:solidFill>
              </a:rPr>
              <a:t>, vol. 35, no. 5, 2017, pp. 725–730., doi:10.1016/j.ajem.2017.01.009.</a:t>
            </a:r>
            <a:endParaRPr lang="en-US" sz="1900" dirty="0"/>
          </a:p>
          <a:p>
            <a:pPr marL="274320" lvl="1" indent="0">
              <a:buNone/>
            </a:pPr>
            <a:endParaRPr lang="en-US" sz="2400" dirty="0"/>
          </a:p>
        </p:txBody>
      </p:sp>
      <p:sp>
        <p:nvSpPr>
          <p:cNvPr id="4" name="Slide Number Placeholder 3">
            <a:extLst>
              <a:ext uri="{FF2B5EF4-FFF2-40B4-BE49-F238E27FC236}">
                <a16:creationId xmlns:a16="http://schemas.microsoft.com/office/drawing/2014/main" id="{67FB0CC4-E582-4998-BE5C-3C687C6D95B7}"/>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32</a:t>
            </a:fld>
            <a:endParaRPr lang="en-US" dirty="0"/>
          </a:p>
        </p:txBody>
      </p:sp>
    </p:spTree>
    <p:extLst>
      <p:ext uri="{BB962C8B-B14F-4D97-AF65-F5344CB8AC3E}">
        <p14:creationId xmlns:p14="http://schemas.microsoft.com/office/powerpoint/2010/main" val="11572126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1AC086-491E-42CA-85A7-1A114FF9B47E}"/>
              </a:ext>
            </a:extLst>
          </p:cNvPr>
          <p:cNvSpPr>
            <a:spLocks noGrp="1"/>
          </p:cNvSpPr>
          <p:nvPr>
            <p:ph type="title"/>
          </p:nvPr>
        </p:nvSpPr>
        <p:spPr/>
        <p:txBody>
          <a:bodyPr/>
          <a:lstStyle/>
          <a:p>
            <a:pPr algn="l"/>
            <a:r>
              <a:rPr lang="en-US" dirty="0"/>
              <a:t>Case Studies </a:t>
            </a:r>
          </a:p>
        </p:txBody>
      </p:sp>
      <p:sp>
        <p:nvSpPr>
          <p:cNvPr id="5" name="Text Placeholder 4">
            <a:extLst>
              <a:ext uri="{FF2B5EF4-FFF2-40B4-BE49-F238E27FC236}">
                <a16:creationId xmlns:a16="http://schemas.microsoft.com/office/drawing/2014/main" id="{7DA2FFE8-56E7-4F66-8933-C34370E74E40}"/>
              </a:ext>
            </a:extLst>
          </p:cNvPr>
          <p:cNvSpPr>
            <a:spLocks noGrp="1"/>
          </p:cNvSpPr>
          <p:nvPr>
            <p:ph type="body" idx="1"/>
          </p:nvPr>
        </p:nvSpPr>
        <p:spPr/>
        <p:txBody>
          <a:bodyPr/>
          <a:lstStyle/>
          <a:p>
            <a:endParaRPr lang="en-US"/>
          </a:p>
        </p:txBody>
      </p:sp>
      <p:sp>
        <p:nvSpPr>
          <p:cNvPr id="6" name="Slide Number Placeholder 3">
            <a:extLst>
              <a:ext uri="{FF2B5EF4-FFF2-40B4-BE49-F238E27FC236}">
                <a16:creationId xmlns:a16="http://schemas.microsoft.com/office/drawing/2014/main" id="{39A1A0EE-7693-45B9-8E16-FC2A80294B0A}"/>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33</a:t>
            </a:fld>
            <a:endParaRPr lang="en-US" dirty="0"/>
          </a:p>
        </p:txBody>
      </p:sp>
    </p:spTree>
    <p:extLst>
      <p:ext uri="{BB962C8B-B14F-4D97-AF65-F5344CB8AC3E}">
        <p14:creationId xmlns:p14="http://schemas.microsoft.com/office/powerpoint/2010/main" val="2441960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1249680" y="402412"/>
            <a:ext cx="9692640" cy="748136"/>
          </a:xfrm>
        </p:spPr>
        <p:txBody>
          <a:bodyPr/>
          <a:lstStyle/>
          <a:p>
            <a:r>
              <a:rPr lang="en-US" dirty="0"/>
              <a:t>Case Illustration #1</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766916" y="1297858"/>
            <a:ext cx="9763432" cy="5157730"/>
          </a:xfrm>
        </p:spPr>
        <p:txBody>
          <a:bodyPr>
            <a:normAutofit/>
          </a:bodyPr>
          <a:lstStyle/>
          <a:p>
            <a:r>
              <a:rPr lang="en-US" sz="2200" dirty="0"/>
              <a:t>A 23 year-old male presents to the emergency department by EMS with a past psychiatric history of schizophrenia. He has reportedly been off medications for several weeks and is showing signs of psychosis.  The patient is in need of inpatient psychiatric care, and emergency department staff are pursuing outside placement.</a:t>
            </a:r>
          </a:p>
          <a:p>
            <a:r>
              <a:rPr lang="en-US" sz="2200" dirty="0"/>
              <a:t>Part 1: The Medical Stability Screen finds the following:</a:t>
            </a:r>
          </a:p>
          <a:p>
            <a:pPr lvl="1"/>
            <a:r>
              <a:rPr lang="en-US" sz="2200" dirty="0"/>
              <a:t>He offers no medical complaints.</a:t>
            </a:r>
          </a:p>
          <a:p>
            <a:pPr lvl="1"/>
            <a:r>
              <a:rPr lang="en-US" sz="2200" dirty="0"/>
              <a:t>He has no significant past medical history.</a:t>
            </a:r>
          </a:p>
          <a:p>
            <a:pPr lvl="1"/>
            <a:r>
              <a:rPr lang="en-US" sz="2200" dirty="0"/>
              <a:t>He has no history or signs of impairment from substance use. </a:t>
            </a:r>
          </a:p>
          <a:p>
            <a:pPr lvl="1"/>
            <a:r>
              <a:rPr lang="en-US" sz="2200" dirty="0"/>
              <a:t>His vital signs are normal as is the physical exam.</a:t>
            </a:r>
          </a:p>
          <a:p>
            <a:pPr lvl="1"/>
            <a:r>
              <a:rPr lang="en-US" sz="2200" dirty="0"/>
              <a:t>All items in Part 1 Medical Stability Screen are answered ”No”.</a:t>
            </a:r>
          </a:p>
          <a:p>
            <a:r>
              <a:rPr lang="en-US" sz="2200" dirty="0"/>
              <a:t>What additional work-up and/or documentation is needed?</a:t>
            </a:r>
          </a:p>
          <a:p>
            <a:r>
              <a:rPr lang="en-US" sz="2200" dirty="0"/>
              <a:t>What is the Medical Clearance Status of this patient?</a:t>
            </a:r>
          </a:p>
        </p:txBody>
      </p:sp>
      <p:sp>
        <p:nvSpPr>
          <p:cNvPr id="4" name="Slide Number Placeholder 3">
            <a:extLst>
              <a:ext uri="{FF2B5EF4-FFF2-40B4-BE49-F238E27FC236}">
                <a16:creationId xmlns:a16="http://schemas.microsoft.com/office/drawing/2014/main" id="{D265DDA4-E0E6-486A-964E-38F88511AAA6}"/>
              </a:ext>
            </a:extLst>
          </p:cNvPr>
          <p:cNvSpPr>
            <a:spLocks noGrp="1"/>
          </p:cNvSpPr>
          <p:nvPr>
            <p:ph type="sldNum" sz="quarter" idx="12"/>
          </p:nvPr>
        </p:nvSpPr>
        <p:spPr/>
        <p:txBody>
          <a:bodyPr>
            <a:normAutofit lnSpcReduction="10000"/>
          </a:bodyPr>
          <a:lstStyle/>
          <a:p>
            <a:fld id="{7E4E427B-F195-40C0-9213-4AC7270B37C3}" type="slidenum">
              <a:rPr lang="en-US" smtClean="0"/>
              <a:pPr/>
              <a:t>34</a:t>
            </a:fld>
            <a:endParaRPr lang="en-US" dirty="0"/>
          </a:p>
        </p:txBody>
      </p:sp>
    </p:spTree>
    <p:extLst>
      <p:ext uri="{BB962C8B-B14F-4D97-AF65-F5344CB8AC3E}">
        <p14:creationId xmlns:p14="http://schemas.microsoft.com/office/powerpoint/2010/main" val="40862852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1249680" y="334297"/>
            <a:ext cx="9692640" cy="855580"/>
          </a:xfrm>
        </p:spPr>
        <p:txBody>
          <a:bodyPr/>
          <a:lstStyle/>
          <a:p>
            <a:r>
              <a:rPr lang="en-US" dirty="0"/>
              <a:t>Case Illustration #1 (CONTINUED)</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11045" y="1415845"/>
            <a:ext cx="9360310" cy="5350079"/>
          </a:xfrm>
        </p:spPr>
        <p:txBody>
          <a:bodyPr>
            <a:normAutofit/>
          </a:bodyPr>
          <a:lstStyle/>
          <a:p>
            <a:r>
              <a:rPr lang="en-US" sz="2400" dirty="0"/>
              <a:t>Because all items in Part 1 are negative, no additional diagnostic studies or further documentation are required for this patient.</a:t>
            </a:r>
          </a:p>
          <a:p>
            <a:r>
              <a:rPr lang="en-US" sz="2400" dirty="0"/>
              <a:t>The patient’s Medical Clearance Status is </a:t>
            </a:r>
            <a:r>
              <a:rPr lang="en-US" sz="2400" b="1" dirty="0">
                <a:solidFill>
                  <a:srgbClr val="00B050"/>
                </a:solidFill>
              </a:rPr>
              <a:t>“Green”.</a:t>
            </a:r>
          </a:p>
          <a:p>
            <a:r>
              <a:rPr lang="en-US" sz="2400" dirty="0"/>
              <a:t>The patient is considered medically stable and should be accepted by an appropriate facility without the need for any diagnostic studies.</a:t>
            </a:r>
          </a:p>
          <a:p>
            <a:r>
              <a:rPr lang="en-US" sz="2400" dirty="0"/>
              <a:t>A copy of the emergency physician’s report including history, physical examination, and medical decision-making should accompany the patient during the transfer.</a:t>
            </a:r>
          </a:p>
        </p:txBody>
      </p:sp>
      <p:sp>
        <p:nvSpPr>
          <p:cNvPr id="4" name="Slide Number Placeholder 3">
            <a:extLst>
              <a:ext uri="{FF2B5EF4-FFF2-40B4-BE49-F238E27FC236}">
                <a16:creationId xmlns:a16="http://schemas.microsoft.com/office/drawing/2014/main" id="{316DC94B-2823-43B4-BB2E-F8D2C1E35EF7}"/>
              </a:ext>
            </a:extLst>
          </p:cNvPr>
          <p:cNvSpPr>
            <a:spLocks noGrp="1"/>
          </p:cNvSpPr>
          <p:nvPr>
            <p:ph type="sldNum" sz="quarter" idx="12"/>
          </p:nvPr>
        </p:nvSpPr>
        <p:spPr/>
        <p:txBody>
          <a:bodyPr>
            <a:normAutofit lnSpcReduction="10000"/>
          </a:bodyPr>
          <a:lstStyle/>
          <a:p>
            <a:fld id="{7E4E427B-F195-40C0-9213-4AC7270B37C3}" type="slidenum">
              <a:rPr lang="en-US" smtClean="0"/>
              <a:pPr/>
              <a:t>35</a:t>
            </a:fld>
            <a:endParaRPr lang="en-US" dirty="0"/>
          </a:p>
        </p:txBody>
      </p:sp>
    </p:spTree>
    <p:extLst>
      <p:ext uri="{BB962C8B-B14F-4D97-AF65-F5344CB8AC3E}">
        <p14:creationId xmlns:p14="http://schemas.microsoft.com/office/powerpoint/2010/main" val="4151400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1249680" y="304799"/>
            <a:ext cx="9692640" cy="885077"/>
          </a:xfrm>
        </p:spPr>
        <p:txBody>
          <a:bodyPr/>
          <a:lstStyle/>
          <a:p>
            <a:r>
              <a:rPr lang="en-US" dirty="0"/>
              <a:t>Case Illustration #2</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70039" y="1189876"/>
            <a:ext cx="9596284" cy="5363325"/>
          </a:xfrm>
        </p:spPr>
        <p:txBody>
          <a:bodyPr>
            <a:noAutofit/>
          </a:bodyPr>
          <a:lstStyle/>
          <a:p>
            <a:r>
              <a:rPr lang="en-US" sz="2200" dirty="0"/>
              <a:t>A 48 year-old female presents to the emergency department with depression and suicidal ideations. The patient has no past psychiatric history.  The patient is in need of inpatient psychiatric care and staff are pursuing outside placement.</a:t>
            </a:r>
          </a:p>
          <a:p>
            <a:r>
              <a:rPr lang="en-US" sz="2200" dirty="0"/>
              <a:t>Part 1: The Medical Stability Screen finds the following:</a:t>
            </a:r>
          </a:p>
          <a:p>
            <a:pPr lvl="1"/>
            <a:r>
              <a:rPr lang="en-US" sz="2200" dirty="0"/>
              <a:t>She offers no medical complaints</a:t>
            </a:r>
          </a:p>
          <a:p>
            <a:pPr lvl="1"/>
            <a:r>
              <a:rPr lang="en-US" sz="2200" dirty="0"/>
              <a:t>Her past medical history is remarkable for high blood pressure, and she is reportedly compliant with medications.</a:t>
            </a:r>
          </a:p>
          <a:p>
            <a:pPr lvl="1"/>
            <a:r>
              <a:rPr lang="en-US" sz="2200" dirty="0"/>
              <a:t>She has no history of or signs of impairment from substance use. </a:t>
            </a:r>
          </a:p>
          <a:p>
            <a:pPr lvl="1"/>
            <a:r>
              <a:rPr lang="en-US" sz="2200" dirty="0"/>
              <a:t>Here vital signs are normal as well as the physical exam.</a:t>
            </a:r>
          </a:p>
          <a:p>
            <a:pPr lvl="1"/>
            <a:r>
              <a:rPr lang="en-US" sz="2200" dirty="0"/>
              <a:t>Except for this  being a new psychiatric condition, all other items in Part 1 Medical Stability Screen are answered ”No” </a:t>
            </a:r>
          </a:p>
          <a:p>
            <a:r>
              <a:rPr lang="en-US" sz="2200" dirty="0"/>
              <a:t>What additional work-up and/or documentation is needed?</a:t>
            </a:r>
          </a:p>
          <a:p>
            <a:r>
              <a:rPr lang="en-US" sz="2200" dirty="0"/>
              <a:t>What is the Medical Clearance Status of the patient?</a:t>
            </a:r>
          </a:p>
        </p:txBody>
      </p:sp>
      <p:sp>
        <p:nvSpPr>
          <p:cNvPr id="4" name="Slide Number Placeholder 3">
            <a:extLst>
              <a:ext uri="{FF2B5EF4-FFF2-40B4-BE49-F238E27FC236}">
                <a16:creationId xmlns:a16="http://schemas.microsoft.com/office/drawing/2014/main" id="{10804255-9625-467D-912B-63B4BEBA01D1}"/>
              </a:ext>
            </a:extLst>
          </p:cNvPr>
          <p:cNvSpPr>
            <a:spLocks noGrp="1"/>
          </p:cNvSpPr>
          <p:nvPr>
            <p:ph type="sldNum" sz="quarter" idx="12"/>
          </p:nvPr>
        </p:nvSpPr>
        <p:spPr/>
        <p:txBody>
          <a:bodyPr>
            <a:normAutofit lnSpcReduction="10000"/>
          </a:bodyPr>
          <a:lstStyle/>
          <a:p>
            <a:fld id="{7E4E427B-F195-40C0-9213-4AC7270B37C3}" type="slidenum">
              <a:rPr lang="en-US" smtClean="0"/>
              <a:pPr/>
              <a:t>36</a:t>
            </a:fld>
            <a:endParaRPr lang="en-US" dirty="0"/>
          </a:p>
        </p:txBody>
      </p:sp>
    </p:spTree>
    <p:extLst>
      <p:ext uri="{BB962C8B-B14F-4D97-AF65-F5344CB8AC3E}">
        <p14:creationId xmlns:p14="http://schemas.microsoft.com/office/powerpoint/2010/main" val="16180496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1249680" y="334295"/>
            <a:ext cx="9692640" cy="885077"/>
          </a:xfrm>
        </p:spPr>
        <p:txBody>
          <a:bodyPr/>
          <a:lstStyle/>
          <a:p>
            <a:r>
              <a:rPr lang="en-US" dirty="0"/>
              <a:t>Case Illustration #2 (CONTINUED)</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796413" y="1327356"/>
            <a:ext cx="10145907" cy="5289754"/>
          </a:xfrm>
        </p:spPr>
        <p:txBody>
          <a:bodyPr>
            <a:normAutofit/>
          </a:bodyPr>
          <a:lstStyle/>
          <a:p>
            <a:r>
              <a:rPr lang="en-US" sz="2000" dirty="0"/>
              <a:t>Because this is a new psychiatric condition, a more extensive medical workup is indicated.</a:t>
            </a:r>
          </a:p>
          <a:p>
            <a:r>
              <a:rPr lang="en-US" sz="2000" dirty="0"/>
              <a:t>The emergency physician orders the following which are all normal/negative.</a:t>
            </a:r>
          </a:p>
          <a:p>
            <a:pPr lvl="1"/>
            <a:r>
              <a:rPr lang="en-US" sz="2000" dirty="0"/>
              <a:t>CBC, comprehensive metabolic panel, UA, urine pregnancy, urine drug screen, thyroid study (TSH), ETOH, acetaminophen, and salicylates</a:t>
            </a:r>
          </a:p>
          <a:p>
            <a:r>
              <a:rPr lang="en-US" sz="2000" dirty="0"/>
              <a:t>Since a detailed neurologic exam is normal, no imaging is performed</a:t>
            </a:r>
          </a:p>
          <a:p>
            <a:r>
              <a:rPr lang="en-US" sz="2000" dirty="0"/>
              <a:t>The patient’s Medical Clearance Status is </a:t>
            </a:r>
            <a:r>
              <a:rPr lang="en-US" sz="2000" b="1" dirty="0">
                <a:solidFill>
                  <a:srgbClr val="F8CD30"/>
                </a:solidFill>
              </a:rPr>
              <a:t>“Yellow”</a:t>
            </a:r>
            <a:r>
              <a:rPr lang="en-US" sz="2000" b="1" dirty="0">
                <a:solidFill>
                  <a:schemeClr val="tx1"/>
                </a:solidFill>
              </a:rPr>
              <a:t>.</a:t>
            </a:r>
            <a:endParaRPr lang="en-US" sz="2000" dirty="0"/>
          </a:p>
          <a:p>
            <a:r>
              <a:rPr lang="en-US" sz="2000" dirty="0"/>
              <a:t>The emergency physician documents in Part 3: “This patient presents with her first known episode of depression. This is the only Part 1 positive finding. Laboratory studies were done as noted in Part 2 and were normal/negative.  No imaging was indicated. Her past medical history is remarkable for controlled hypertension. She should be continued on her home BP meds.  She is considered medically stable for transfer for inpatient psychiatric care.”</a:t>
            </a:r>
          </a:p>
        </p:txBody>
      </p:sp>
      <p:sp>
        <p:nvSpPr>
          <p:cNvPr id="4" name="Slide Number Placeholder 3">
            <a:extLst>
              <a:ext uri="{FF2B5EF4-FFF2-40B4-BE49-F238E27FC236}">
                <a16:creationId xmlns:a16="http://schemas.microsoft.com/office/drawing/2014/main" id="{F12EE0B7-187C-481E-84CC-EB3A257C4DFE}"/>
              </a:ext>
            </a:extLst>
          </p:cNvPr>
          <p:cNvSpPr>
            <a:spLocks noGrp="1"/>
          </p:cNvSpPr>
          <p:nvPr>
            <p:ph type="sldNum" sz="quarter" idx="12"/>
          </p:nvPr>
        </p:nvSpPr>
        <p:spPr/>
        <p:txBody>
          <a:bodyPr>
            <a:normAutofit lnSpcReduction="10000"/>
          </a:bodyPr>
          <a:lstStyle/>
          <a:p>
            <a:fld id="{7E4E427B-F195-40C0-9213-4AC7270B37C3}" type="slidenum">
              <a:rPr lang="en-US" smtClean="0"/>
              <a:pPr/>
              <a:t>37</a:t>
            </a:fld>
            <a:endParaRPr lang="en-US" dirty="0"/>
          </a:p>
        </p:txBody>
      </p:sp>
    </p:spTree>
    <p:extLst>
      <p:ext uri="{BB962C8B-B14F-4D97-AF65-F5344CB8AC3E}">
        <p14:creationId xmlns:p14="http://schemas.microsoft.com/office/powerpoint/2010/main" val="16908778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1249680" y="434898"/>
            <a:ext cx="9692640" cy="754620"/>
          </a:xfrm>
        </p:spPr>
        <p:txBody>
          <a:bodyPr/>
          <a:lstStyle/>
          <a:p>
            <a:r>
              <a:rPr lang="en-US" dirty="0"/>
              <a:t>CASE ILLUSTRATION #3</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644016" y="1253331"/>
            <a:ext cx="10031770" cy="4351337"/>
          </a:xfrm>
        </p:spPr>
        <p:txBody>
          <a:bodyPr>
            <a:noAutofit/>
          </a:bodyPr>
          <a:lstStyle/>
          <a:p>
            <a:r>
              <a:rPr lang="en-US" sz="2400" dirty="0"/>
              <a:t>A 28-year-old male presents to the ED with acute exacerbation of bipolar disease. The patient has an established history and has stopped all medications. The patient is in need of inpatient psychiatric care and staff are pursuing outside placement.=</a:t>
            </a:r>
            <a:endParaRPr lang="en-US" dirty="0"/>
          </a:p>
          <a:p>
            <a:r>
              <a:rPr lang="en-US" sz="2400" dirty="0"/>
              <a:t>Part 1: The Medical Stability Screen finds the following:</a:t>
            </a:r>
          </a:p>
          <a:p>
            <a:pPr lvl="1"/>
            <a:r>
              <a:rPr lang="en-US" sz="2400" dirty="0"/>
              <a:t>History of asthma and recent wheezing and labored breathing</a:t>
            </a:r>
          </a:p>
          <a:p>
            <a:pPr lvl="1"/>
            <a:r>
              <a:rPr lang="en-US" sz="2400" dirty="0"/>
              <a:t>Past medical history is remarkable only for asthma</a:t>
            </a:r>
          </a:p>
          <a:p>
            <a:pPr lvl="1"/>
            <a:r>
              <a:rPr lang="en-US" sz="2400" dirty="0"/>
              <a:t>No history or signs of impairment from substance use</a:t>
            </a:r>
          </a:p>
          <a:p>
            <a:pPr lvl="1"/>
            <a:r>
              <a:rPr lang="en-US" sz="2400" dirty="0"/>
              <a:t>Vital signs are normal but wheezes are heard in all fields</a:t>
            </a:r>
          </a:p>
          <a:p>
            <a:pPr lvl="1"/>
            <a:r>
              <a:rPr lang="en-US" sz="2400" dirty="0"/>
              <a:t>Except for co-occurring asthma, all other items in the Part 1 Medical Stability Screen are answered, “No.”</a:t>
            </a:r>
            <a:endParaRPr lang="en-US" sz="1800" dirty="0"/>
          </a:p>
          <a:p>
            <a:r>
              <a:rPr lang="en-US" sz="2400" dirty="0"/>
              <a:t>What additional work-up and/or documentation is needed?</a:t>
            </a:r>
          </a:p>
          <a:p>
            <a:r>
              <a:rPr lang="en-US" sz="2400" dirty="0"/>
              <a:t>What is the Medical Clearance Status for this patient?</a:t>
            </a:r>
          </a:p>
        </p:txBody>
      </p:sp>
      <p:sp>
        <p:nvSpPr>
          <p:cNvPr id="4" name="Slide Number Placeholder 3">
            <a:extLst>
              <a:ext uri="{FF2B5EF4-FFF2-40B4-BE49-F238E27FC236}">
                <a16:creationId xmlns:a16="http://schemas.microsoft.com/office/drawing/2014/main" id="{FDFBD45F-70D2-477C-9995-7AA616879F58}"/>
              </a:ext>
            </a:extLst>
          </p:cNvPr>
          <p:cNvSpPr>
            <a:spLocks noGrp="1"/>
          </p:cNvSpPr>
          <p:nvPr>
            <p:ph type="sldNum" sz="quarter" idx="12"/>
          </p:nvPr>
        </p:nvSpPr>
        <p:spPr/>
        <p:txBody>
          <a:bodyPr>
            <a:normAutofit lnSpcReduction="10000"/>
          </a:bodyPr>
          <a:lstStyle/>
          <a:p>
            <a:fld id="{7E4E427B-F195-40C0-9213-4AC7270B37C3}" type="slidenum">
              <a:rPr lang="en-US" smtClean="0"/>
              <a:pPr/>
              <a:t>38</a:t>
            </a:fld>
            <a:endParaRPr lang="en-US" dirty="0"/>
          </a:p>
        </p:txBody>
      </p:sp>
    </p:spTree>
    <p:extLst>
      <p:ext uri="{BB962C8B-B14F-4D97-AF65-F5344CB8AC3E}">
        <p14:creationId xmlns:p14="http://schemas.microsoft.com/office/powerpoint/2010/main" val="26291399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661182" y="1636295"/>
            <a:ext cx="10016196" cy="5129629"/>
          </a:xfrm>
        </p:spPr>
        <p:txBody>
          <a:bodyPr>
            <a:normAutofit lnSpcReduction="10000"/>
          </a:bodyPr>
          <a:lstStyle/>
          <a:p>
            <a:r>
              <a:rPr lang="en-US" sz="2800" dirty="0"/>
              <a:t>The emergency physician orders 2 breathing treatments and oral prednisone, and the patient fully clears. </a:t>
            </a:r>
          </a:p>
          <a:p>
            <a:pPr lvl="1"/>
            <a:r>
              <a:rPr lang="en-US" sz="2400" dirty="0"/>
              <a:t>No further medical diagnostic studies or treatments are indicated.</a:t>
            </a:r>
            <a:endParaRPr lang="en-US" dirty="0"/>
          </a:p>
          <a:p>
            <a:r>
              <a:rPr lang="en-US" sz="2800" dirty="0"/>
              <a:t>Because of the co-occurring asthma attack, the patient’s Medical Clearance Status is </a:t>
            </a:r>
            <a:r>
              <a:rPr lang="en-US" sz="2800" b="1" dirty="0">
                <a:solidFill>
                  <a:srgbClr val="F8CD30"/>
                </a:solidFill>
              </a:rPr>
              <a:t>“Yellow.”</a:t>
            </a:r>
            <a:endParaRPr lang="en-US" dirty="0"/>
          </a:p>
          <a:p>
            <a:r>
              <a:rPr lang="en-US" sz="2800" dirty="0"/>
              <a:t>The emergency physician documents in Part 3: </a:t>
            </a:r>
          </a:p>
          <a:p>
            <a:pPr lvl="1"/>
            <a:r>
              <a:rPr lang="en-US" sz="2400" dirty="0"/>
              <a:t>“This patient presents with an exacerbation of bipolar disorder and a co-occurring asthma attack which is the only Part 1 positive finding. The asthma fully improved after 2 nebulizer treatments and prednisone. Medically he is appropriate for discharge with a 5-day course of prednisone (60 mg daily) and albuterol inhaler use (2 puffs every 4 hours, as needed). He is considered medically stable for transfer to inpatient psychiatric care.”</a:t>
            </a:r>
          </a:p>
        </p:txBody>
      </p:sp>
      <p:sp>
        <p:nvSpPr>
          <p:cNvPr id="4" name="Slide Number Placeholder 3">
            <a:extLst>
              <a:ext uri="{FF2B5EF4-FFF2-40B4-BE49-F238E27FC236}">
                <a16:creationId xmlns:a16="http://schemas.microsoft.com/office/drawing/2014/main" id="{1FCFA110-9257-4442-8CF0-07531140DB6E}"/>
              </a:ext>
            </a:extLst>
          </p:cNvPr>
          <p:cNvSpPr>
            <a:spLocks noGrp="1"/>
          </p:cNvSpPr>
          <p:nvPr>
            <p:ph type="sldNum" sz="quarter" idx="12"/>
          </p:nvPr>
        </p:nvSpPr>
        <p:spPr/>
        <p:txBody>
          <a:bodyPr>
            <a:normAutofit lnSpcReduction="10000"/>
          </a:bodyPr>
          <a:lstStyle/>
          <a:p>
            <a:fld id="{7E4E427B-F195-40C0-9213-4AC7270B37C3}" type="slidenum">
              <a:rPr lang="en-US" smtClean="0"/>
              <a:pPr/>
              <a:t>39</a:t>
            </a:fld>
            <a:endParaRPr lang="en-US" dirty="0"/>
          </a:p>
        </p:txBody>
      </p:sp>
      <p:sp>
        <p:nvSpPr>
          <p:cNvPr id="7" name="Title 1">
            <a:extLst>
              <a:ext uri="{FF2B5EF4-FFF2-40B4-BE49-F238E27FC236}">
                <a16:creationId xmlns:a16="http://schemas.microsoft.com/office/drawing/2014/main" id="{1C12BC99-C961-4484-9F1F-6A39B285B691}"/>
              </a:ext>
            </a:extLst>
          </p:cNvPr>
          <p:cNvSpPr>
            <a:spLocks noGrp="1"/>
          </p:cNvSpPr>
          <p:nvPr>
            <p:ph type="title"/>
          </p:nvPr>
        </p:nvSpPr>
        <p:spPr>
          <a:xfrm>
            <a:off x="1249680" y="434898"/>
            <a:ext cx="9692640" cy="754620"/>
          </a:xfrm>
        </p:spPr>
        <p:txBody>
          <a:bodyPr/>
          <a:lstStyle/>
          <a:p>
            <a:r>
              <a:rPr lang="en-US" dirty="0"/>
              <a:t>CASE ILLUSTRATION #3 (CONT.)</a:t>
            </a:r>
          </a:p>
        </p:txBody>
      </p:sp>
    </p:spTree>
    <p:extLst>
      <p:ext uri="{BB962C8B-B14F-4D97-AF65-F5344CB8AC3E}">
        <p14:creationId xmlns:p14="http://schemas.microsoft.com/office/powerpoint/2010/main" val="614155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5F340-679D-40A7-AFD5-7D6B6AE01AD8}"/>
              </a:ext>
            </a:extLst>
          </p:cNvPr>
          <p:cNvSpPr>
            <a:spLocks noGrp="1"/>
          </p:cNvSpPr>
          <p:nvPr>
            <p:ph type="title"/>
          </p:nvPr>
        </p:nvSpPr>
        <p:spPr/>
        <p:txBody>
          <a:bodyPr/>
          <a:lstStyle/>
          <a:p>
            <a:r>
              <a:rPr lang="en-US" dirty="0"/>
              <a:t>MEDICAL CLEARANCE  PURPOSE</a:t>
            </a:r>
          </a:p>
        </p:txBody>
      </p:sp>
      <p:sp>
        <p:nvSpPr>
          <p:cNvPr id="3" name="Content Placeholder 2">
            <a:extLst>
              <a:ext uri="{FF2B5EF4-FFF2-40B4-BE49-F238E27FC236}">
                <a16:creationId xmlns:a16="http://schemas.microsoft.com/office/drawing/2014/main" id="{C3368191-ADBC-4B25-A423-E8DA45F5B06B}"/>
              </a:ext>
            </a:extLst>
          </p:cNvPr>
          <p:cNvSpPr>
            <a:spLocks noGrp="1"/>
          </p:cNvSpPr>
          <p:nvPr>
            <p:ph idx="1"/>
          </p:nvPr>
        </p:nvSpPr>
        <p:spPr>
          <a:xfrm>
            <a:off x="1261872" y="1828800"/>
            <a:ext cx="4834128" cy="4351337"/>
          </a:xfrm>
        </p:spPr>
        <p:txBody>
          <a:bodyPr>
            <a:normAutofit/>
          </a:bodyPr>
          <a:lstStyle/>
          <a:p>
            <a:r>
              <a:rPr lang="en-US" sz="2300" b="1" dirty="0"/>
              <a:t>Primary </a:t>
            </a:r>
            <a:r>
              <a:rPr lang="en-US" sz="2300" dirty="0"/>
              <a:t>- To determine whether or not a medical illness is causing or exacerbating the psychiatric condition</a:t>
            </a:r>
          </a:p>
          <a:p>
            <a:r>
              <a:rPr lang="en-US" sz="2300" b="1" dirty="0"/>
              <a:t>Secondary</a:t>
            </a:r>
            <a:r>
              <a:rPr lang="en-US" sz="2300" dirty="0"/>
              <a:t> - To identify medical or surgical conditions incidental to the psychiatric problem that may need treatment</a:t>
            </a:r>
          </a:p>
          <a:p>
            <a:pPr marL="0" indent="0">
              <a:buNone/>
            </a:pPr>
            <a:endParaRPr lang="en-US" sz="2800" dirty="0"/>
          </a:p>
          <a:p>
            <a:pPr marL="0" indent="0">
              <a:buNone/>
            </a:pPr>
            <a:endParaRPr lang="en-US" sz="2400" dirty="0"/>
          </a:p>
          <a:p>
            <a:pPr marL="0" indent="0">
              <a:buNone/>
            </a:pPr>
            <a:endParaRPr lang="en-US" sz="2800" dirty="0"/>
          </a:p>
        </p:txBody>
      </p:sp>
      <p:sp>
        <p:nvSpPr>
          <p:cNvPr id="4" name="Slide Number Placeholder 3">
            <a:extLst>
              <a:ext uri="{FF2B5EF4-FFF2-40B4-BE49-F238E27FC236}">
                <a16:creationId xmlns:a16="http://schemas.microsoft.com/office/drawing/2014/main" id="{41C909BF-FC4F-44B7-8D97-755BE7EBE7A6}"/>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4</a:t>
            </a:fld>
            <a:endParaRPr lang="en-US" dirty="0"/>
          </a:p>
        </p:txBody>
      </p:sp>
      <p:sp>
        <p:nvSpPr>
          <p:cNvPr id="11" name="TextBox 10">
            <a:extLst>
              <a:ext uri="{FF2B5EF4-FFF2-40B4-BE49-F238E27FC236}">
                <a16:creationId xmlns:a16="http://schemas.microsoft.com/office/drawing/2014/main" id="{014AF989-5C75-4E85-9F69-BB468F131219}"/>
              </a:ext>
            </a:extLst>
          </p:cNvPr>
          <p:cNvSpPr txBox="1"/>
          <p:nvPr/>
        </p:nvSpPr>
        <p:spPr>
          <a:xfrm>
            <a:off x="7704679" y="3500934"/>
            <a:ext cx="1975539" cy="836414"/>
          </a:xfrm>
          <a:prstGeom prst="rect">
            <a:avLst/>
          </a:prstGeom>
          <a:noFill/>
        </p:spPr>
        <p:txBody>
          <a:bodyPr wrap="square" rtlCol="0">
            <a:spAutoFit/>
          </a:bodyPr>
          <a:lstStyle/>
          <a:p>
            <a:pPr algn="ctr"/>
            <a:r>
              <a:rPr lang="en-US" sz="2400" b="1" dirty="0">
                <a:solidFill>
                  <a:schemeClr val="bg1"/>
                </a:solidFill>
              </a:rPr>
              <a:t>Medical Clearance</a:t>
            </a:r>
          </a:p>
        </p:txBody>
      </p:sp>
      <p:sp>
        <p:nvSpPr>
          <p:cNvPr id="12" name="TextBox 11">
            <a:extLst>
              <a:ext uri="{FF2B5EF4-FFF2-40B4-BE49-F238E27FC236}">
                <a16:creationId xmlns:a16="http://schemas.microsoft.com/office/drawing/2014/main" id="{A03E7129-0341-4E3D-8AFD-179532FB91C8}"/>
              </a:ext>
            </a:extLst>
          </p:cNvPr>
          <p:cNvSpPr txBox="1"/>
          <p:nvPr/>
        </p:nvSpPr>
        <p:spPr>
          <a:xfrm>
            <a:off x="786581" y="5899675"/>
            <a:ext cx="9783096" cy="1138773"/>
          </a:xfrm>
          <a:prstGeom prst="rect">
            <a:avLst/>
          </a:prstGeom>
          <a:noFill/>
        </p:spPr>
        <p:txBody>
          <a:bodyPr wrap="square" rtlCol="0">
            <a:spAutoFit/>
          </a:bodyPr>
          <a:lstStyle/>
          <a:p>
            <a:r>
              <a:rPr lang="en-US" sz="1000" dirty="0"/>
              <a:t>Source: </a:t>
            </a:r>
            <a:r>
              <a:rPr lang="en-US" sz="1000" dirty="0" err="1"/>
              <a:t>Zuhn</a:t>
            </a:r>
            <a:r>
              <a:rPr lang="en-US" sz="1000" dirty="0"/>
              <a:t>, L. S. (n.d.). Continuum of Care for the Patient in Crisis From the ER to Community </a:t>
            </a:r>
            <a:r>
              <a:rPr lang="en-US" sz="1000" dirty="0" err="1"/>
              <a:t>Zun</a:t>
            </a:r>
            <a:r>
              <a:rPr lang="en-US" sz="1000" dirty="0"/>
              <a:t>. Retrieved from </a:t>
            </a:r>
            <a:r>
              <a:rPr lang="en-US" sz="1000" dirty="0">
                <a:hlinkClick r:id="rId3"/>
              </a:rPr>
              <a:t>https://www.scribd.com/document/368238962/Continuum-of-Care-for-the-Patient-in-Crisis-From-the-ER-to-Community-Zun</a:t>
            </a:r>
            <a:endParaRPr lang="en-US" sz="1000" dirty="0"/>
          </a:p>
          <a:p>
            <a:endParaRPr lang="en-US" sz="1000" dirty="0"/>
          </a:p>
          <a:p>
            <a:r>
              <a:rPr lang="en-US" sz="1000" dirty="0"/>
              <a:t>Tucci, Veronica, et al. “Like the Eye of the Tiger: Inpatient Psychiatric Facility Exclusionary Criteria and Its ‘Knockout’ of the Emergency Psychiatric Patient.” </a:t>
            </a:r>
            <a:r>
              <a:rPr lang="en-US" sz="1000" i="1" dirty="0"/>
              <a:t>Journal of Emergencies, Trauma, and Shock</a:t>
            </a:r>
            <a:r>
              <a:rPr lang="en-US" sz="1000" dirty="0"/>
              <a:t>, vol. 10, no. 4, 2017, doi:10.4103/jets.jets_126_16.</a:t>
            </a:r>
          </a:p>
          <a:p>
            <a:endParaRPr lang="en-US" dirty="0"/>
          </a:p>
        </p:txBody>
      </p:sp>
      <p:sp>
        <p:nvSpPr>
          <p:cNvPr id="13" name="TextBox 12">
            <a:extLst>
              <a:ext uri="{FF2B5EF4-FFF2-40B4-BE49-F238E27FC236}">
                <a16:creationId xmlns:a16="http://schemas.microsoft.com/office/drawing/2014/main" id="{A08A86DA-BCAF-4804-9F8F-B3822ADCFF4C}"/>
              </a:ext>
            </a:extLst>
          </p:cNvPr>
          <p:cNvSpPr txBox="1"/>
          <p:nvPr/>
        </p:nvSpPr>
        <p:spPr>
          <a:xfrm rot="3464503">
            <a:off x="8448703" y="3163891"/>
            <a:ext cx="3138814" cy="400110"/>
          </a:xfrm>
          <a:prstGeom prst="rect">
            <a:avLst/>
          </a:prstGeom>
          <a:noFill/>
        </p:spPr>
        <p:txBody>
          <a:bodyPr wrap="square" rtlCol="0">
            <a:spAutoFit/>
          </a:bodyPr>
          <a:lstStyle/>
          <a:p>
            <a:pPr algn="ctr"/>
            <a:r>
              <a:rPr lang="en-US" sz="2000" b="1" dirty="0"/>
              <a:t>Emergency</a:t>
            </a:r>
            <a:r>
              <a:rPr lang="en-US" b="1" dirty="0"/>
              <a:t> Medicine</a:t>
            </a:r>
          </a:p>
        </p:txBody>
      </p:sp>
      <p:sp>
        <p:nvSpPr>
          <p:cNvPr id="14" name="TextBox 13">
            <a:extLst>
              <a:ext uri="{FF2B5EF4-FFF2-40B4-BE49-F238E27FC236}">
                <a16:creationId xmlns:a16="http://schemas.microsoft.com/office/drawing/2014/main" id="{8E10B2BA-BB9C-45DF-9900-2E89A9D68F28}"/>
              </a:ext>
            </a:extLst>
          </p:cNvPr>
          <p:cNvSpPr txBox="1"/>
          <p:nvPr/>
        </p:nvSpPr>
        <p:spPr>
          <a:xfrm rot="18121671">
            <a:off x="5557197" y="3163890"/>
            <a:ext cx="3657105" cy="400110"/>
          </a:xfrm>
          <a:prstGeom prst="rect">
            <a:avLst/>
          </a:prstGeom>
          <a:noFill/>
        </p:spPr>
        <p:txBody>
          <a:bodyPr wrap="square" rtlCol="0">
            <a:spAutoFit/>
          </a:bodyPr>
          <a:lstStyle/>
          <a:p>
            <a:pPr algn="ctr"/>
            <a:r>
              <a:rPr lang="en-US" sz="2000" b="1" dirty="0"/>
              <a:t>Behavioral Health</a:t>
            </a:r>
          </a:p>
        </p:txBody>
      </p:sp>
      <p:sp>
        <p:nvSpPr>
          <p:cNvPr id="15" name="TextBox 14">
            <a:extLst>
              <a:ext uri="{FF2B5EF4-FFF2-40B4-BE49-F238E27FC236}">
                <a16:creationId xmlns:a16="http://schemas.microsoft.com/office/drawing/2014/main" id="{DD6EDC31-4963-4A21-834B-7AC9E19A5926}"/>
              </a:ext>
            </a:extLst>
          </p:cNvPr>
          <p:cNvSpPr txBox="1"/>
          <p:nvPr/>
        </p:nvSpPr>
        <p:spPr>
          <a:xfrm>
            <a:off x="7170777" y="5119360"/>
            <a:ext cx="3043344" cy="402718"/>
          </a:xfrm>
          <a:prstGeom prst="rect">
            <a:avLst/>
          </a:prstGeom>
          <a:noFill/>
        </p:spPr>
        <p:txBody>
          <a:bodyPr wrap="square" rtlCol="0">
            <a:spAutoFit/>
          </a:bodyPr>
          <a:lstStyle/>
          <a:p>
            <a:pPr algn="ctr"/>
            <a:r>
              <a:rPr lang="en-US" sz="2000" b="1" dirty="0"/>
              <a:t>Inpatient Psychiatry</a:t>
            </a:r>
          </a:p>
        </p:txBody>
      </p:sp>
      <p:grpSp>
        <p:nvGrpSpPr>
          <p:cNvPr id="16" name="Group 15">
            <a:extLst>
              <a:ext uri="{FF2B5EF4-FFF2-40B4-BE49-F238E27FC236}">
                <a16:creationId xmlns:a16="http://schemas.microsoft.com/office/drawing/2014/main" id="{9E76AEE8-CF99-48E2-9585-5E15DC75FD92}"/>
              </a:ext>
            </a:extLst>
          </p:cNvPr>
          <p:cNvGrpSpPr/>
          <p:nvPr/>
        </p:nvGrpSpPr>
        <p:grpSpPr>
          <a:xfrm>
            <a:off x="6454772" y="1535392"/>
            <a:ext cx="4475356" cy="3986686"/>
            <a:chOff x="3144644" y="1609714"/>
            <a:chExt cx="4170556" cy="3960864"/>
          </a:xfrm>
        </p:grpSpPr>
        <p:sp>
          <p:nvSpPr>
            <p:cNvPr id="17" name="Isosceles Triangle 16">
              <a:extLst>
                <a:ext uri="{FF2B5EF4-FFF2-40B4-BE49-F238E27FC236}">
                  <a16:creationId xmlns:a16="http://schemas.microsoft.com/office/drawing/2014/main" id="{61331F10-9E2A-4309-9327-A42E6F54CE7A}"/>
                </a:ext>
              </a:extLst>
            </p:cNvPr>
            <p:cNvSpPr/>
            <p:nvPr/>
          </p:nvSpPr>
          <p:spPr>
            <a:xfrm>
              <a:off x="3144644" y="1650380"/>
              <a:ext cx="4170556" cy="355723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5E89B5BC-F440-4045-9FF5-C40AE736FCE7}"/>
                </a:ext>
              </a:extLst>
            </p:cNvPr>
            <p:cNvSpPr txBox="1"/>
            <p:nvPr/>
          </p:nvSpPr>
          <p:spPr>
            <a:xfrm rot="3464503">
              <a:off x="4906054" y="3239994"/>
              <a:ext cx="3118484" cy="372860"/>
            </a:xfrm>
            <a:prstGeom prst="rect">
              <a:avLst/>
            </a:prstGeom>
            <a:noFill/>
          </p:spPr>
          <p:txBody>
            <a:bodyPr wrap="square" rtlCol="0">
              <a:spAutoFit/>
            </a:bodyPr>
            <a:lstStyle/>
            <a:p>
              <a:pPr algn="ctr"/>
              <a:r>
                <a:rPr lang="en-US" sz="2000" b="1" dirty="0"/>
                <a:t>Emergency</a:t>
              </a:r>
              <a:r>
                <a:rPr lang="en-US" b="1" dirty="0"/>
                <a:t> Medicine</a:t>
              </a:r>
            </a:p>
          </p:txBody>
        </p:sp>
        <p:sp>
          <p:nvSpPr>
            <p:cNvPr id="19" name="TextBox 18">
              <a:extLst>
                <a:ext uri="{FF2B5EF4-FFF2-40B4-BE49-F238E27FC236}">
                  <a16:creationId xmlns:a16="http://schemas.microsoft.com/office/drawing/2014/main" id="{F0753728-B25D-4676-86B2-853A71309C1A}"/>
                </a:ext>
              </a:extLst>
            </p:cNvPr>
            <p:cNvSpPr txBox="1"/>
            <p:nvPr/>
          </p:nvSpPr>
          <p:spPr>
            <a:xfrm rot="18121671">
              <a:off x="2195507" y="3239993"/>
              <a:ext cx="3633418" cy="372860"/>
            </a:xfrm>
            <a:prstGeom prst="rect">
              <a:avLst/>
            </a:prstGeom>
            <a:noFill/>
          </p:spPr>
          <p:txBody>
            <a:bodyPr wrap="square" rtlCol="0">
              <a:spAutoFit/>
            </a:bodyPr>
            <a:lstStyle/>
            <a:p>
              <a:pPr algn="ctr"/>
              <a:r>
                <a:rPr lang="en-US" sz="2000" b="1" dirty="0"/>
                <a:t>Behavioral Health</a:t>
              </a:r>
            </a:p>
          </p:txBody>
        </p:sp>
        <p:sp>
          <p:nvSpPr>
            <p:cNvPr id="20" name="TextBox 19">
              <a:extLst>
                <a:ext uri="{FF2B5EF4-FFF2-40B4-BE49-F238E27FC236}">
                  <a16:creationId xmlns:a16="http://schemas.microsoft.com/office/drawing/2014/main" id="{CF25C681-A8FD-4989-B77C-4DA9A74421AC}"/>
                </a:ext>
              </a:extLst>
            </p:cNvPr>
            <p:cNvSpPr txBox="1"/>
            <p:nvPr/>
          </p:nvSpPr>
          <p:spPr>
            <a:xfrm>
              <a:off x="3811885" y="5170468"/>
              <a:ext cx="2836073" cy="400110"/>
            </a:xfrm>
            <a:prstGeom prst="rect">
              <a:avLst/>
            </a:prstGeom>
            <a:noFill/>
          </p:spPr>
          <p:txBody>
            <a:bodyPr wrap="square" rtlCol="0">
              <a:spAutoFit/>
            </a:bodyPr>
            <a:lstStyle/>
            <a:p>
              <a:pPr algn="ctr"/>
              <a:r>
                <a:rPr lang="en-US" sz="2000" b="1" dirty="0"/>
                <a:t>Inpatient Psychiatry</a:t>
              </a:r>
            </a:p>
          </p:txBody>
        </p:sp>
      </p:grpSp>
      <p:sp>
        <p:nvSpPr>
          <p:cNvPr id="26" name="TextBox 25">
            <a:extLst>
              <a:ext uri="{FF2B5EF4-FFF2-40B4-BE49-F238E27FC236}">
                <a16:creationId xmlns:a16="http://schemas.microsoft.com/office/drawing/2014/main" id="{838A54FC-E29F-4636-99AF-A7CA910D28A6}"/>
              </a:ext>
            </a:extLst>
          </p:cNvPr>
          <p:cNvSpPr txBox="1"/>
          <p:nvPr/>
        </p:nvSpPr>
        <p:spPr>
          <a:xfrm>
            <a:off x="7704679" y="3360952"/>
            <a:ext cx="1975539" cy="836414"/>
          </a:xfrm>
          <a:prstGeom prst="rect">
            <a:avLst/>
          </a:prstGeom>
          <a:noFill/>
        </p:spPr>
        <p:txBody>
          <a:bodyPr wrap="square" rtlCol="0">
            <a:spAutoFit/>
          </a:bodyPr>
          <a:lstStyle/>
          <a:p>
            <a:pPr algn="ctr"/>
            <a:r>
              <a:rPr lang="en-US" sz="2400" b="1" dirty="0">
                <a:solidFill>
                  <a:schemeClr val="bg1"/>
                </a:solidFill>
              </a:rPr>
              <a:t>Medical Clearance</a:t>
            </a:r>
          </a:p>
        </p:txBody>
      </p:sp>
    </p:spTree>
    <p:extLst>
      <p:ext uri="{BB962C8B-B14F-4D97-AF65-F5344CB8AC3E}">
        <p14:creationId xmlns:p14="http://schemas.microsoft.com/office/powerpoint/2010/main" val="19830171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391798" y="1042606"/>
            <a:ext cx="10550522" cy="4351337"/>
          </a:xfrm>
        </p:spPr>
        <p:txBody>
          <a:bodyPr>
            <a:noAutofit/>
          </a:bodyPr>
          <a:lstStyle/>
          <a:p>
            <a:r>
              <a:rPr lang="en-US" sz="2400" dirty="0"/>
              <a:t>A 53-year-old female presents to the ED due to progressive confusion over the past 3 days. This is a new problem. The ED physician initially believes the patient will need inpatient psychiatric care. </a:t>
            </a:r>
          </a:p>
          <a:p>
            <a:r>
              <a:rPr lang="en-US" sz="2400" dirty="0"/>
              <a:t>Part 1: The Medical Stability Screen finds the following:</a:t>
            </a:r>
          </a:p>
          <a:p>
            <a:pPr lvl="1"/>
            <a:r>
              <a:rPr lang="en-US" sz="2400" dirty="0"/>
              <a:t>This is a new psychiatric condition.</a:t>
            </a:r>
          </a:p>
          <a:p>
            <a:pPr lvl="1"/>
            <a:r>
              <a:rPr lang="en-US" sz="2400" dirty="0"/>
              <a:t>No significant past medical history or medications</a:t>
            </a:r>
          </a:p>
          <a:p>
            <a:pPr lvl="1"/>
            <a:r>
              <a:rPr lang="en-US" sz="2400" dirty="0"/>
              <a:t>No history or signs of impairment from substance use</a:t>
            </a:r>
          </a:p>
          <a:p>
            <a:pPr lvl="1"/>
            <a:r>
              <a:rPr lang="en-US" sz="2400" dirty="0"/>
              <a:t>Vital signs are normal except for a heart rate in the 120s</a:t>
            </a:r>
          </a:p>
          <a:p>
            <a:pPr lvl="1"/>
            <a:r>
              <a:rPr lang="en-US" sz="2400" dirty="0"/>
              <a:t>Physical exam is remarkable for confusion and anxiety</a:t>
            </a:r>
          </a:p>
          <a:p>
            <a:pPr lvl="1"/>
            <a:r>
              <a:rPr lang="en-US" sz="2400" dirty="0"/>
              <a:t>Otherwise, questions in the Part 1 Medical Stability Screen are answered, “No.”</a:t>
            </a:r>
            <a:endParaRPr lang="en-US" sz="1800" dirty="0"/>
          </a:p>
          <a:p>
            <a:r>
              <a:rPr lang="en-US" sz="2600" dirty="0"/>
              <a:t>What additional work-up and/or documentation is needed?</a:t>
            </a:r>
          </a:p>
          <a:p>
            <a:r>
              <a:rPr lang="en-US" sz="2600" dirty="0"/>
              <a:t>What is the Medical Clearance Status of this patient?</a:t>
            </a:r>
          </a:p>
        </p:txBody>
      </p:sp>
      <p:sp>
        <p:nvSpPr>
          <p:cNvPr id="4" name="Slide Number Placeholder 3">
            <a:extLst>
              <a:ext uri="{FF2B5EF4-FFF2-40B4-BE49-F238E27FC236}">
                <a16:creationId xmlns:a16="http://schemas.microsoft.com/office/drawing/2014/main" id="{4A0A8066-38DD-43E6-9A75-014D541A876F}"/>
              </a:ext>
            </a:extLst>
          </p:cNvPr>
          <p:cNvSpPr>
            <a:spLocks noGrp="1"/>
          </p:cNvSpPr>
          <p:nvPr>
            <p:ph type="sldNum" sz="quarter" idx="12"/>
          </p:nvPr>
        </p:nvSpPr>
        <p:spPr/>
        <p:txBody>
          <a:bodyPr>
            <a:normAutofit lnSpcReduction="10000"/>
          </a:bodyPr>
          <a:lstStyle/>
          <a:p>
            <a:fld id="{7E4E427B-F195-40C0-9213-4AC7270B37C3}" type="slidenum">
              <a:rPr lang="en-US" smtClean="0"/>
              <a:pPr/>
              <a:t>40</a:t>
            </a:fld>
            <a:endParaRPr lang="en-US" dirty="0"/>
          </a:p>
        </p:txBody>
      </p:sp>
      <p:sp>
        <p:nvSpPr>
          <p:cNvPr id="7" name="Title 1">
            <a:extLst>
              <a:ext uri="{FF2B5EF4-FFF2-40B4-BE49-F238E27FC236}">
                <a16:creationId xmlns:a16="http://schemas.microsoft.com/office/drawing/2014/main" id="{A3540584-2EC1-4A32-8071-2ADA7327D692}"/>
              </a:ext>
            </a:extLst>
          </p:cNvPr>
          <p:cNvSpPr>
            <a:spLocks noGrp="1"/>
          </p:cNvSpPr>
          <p:nvPr>
            <p:ph type="title"/>
          </p:nvPr>
        </p:nvSpPr>
        <p:spPr>
          <a:xfrm>
            <a:off x="1249680" y="287986"/>
            <a:ext cx="9692640" cy="754620"/>
          </a:xfrm>
        </p:spPr>
        <p:txBody>
          <a:bodyPr/>
          <a:lstStyle/>
          <a:p>
            <a:r>
              <a:rPr lang="en-US" dirty="0"/>
              <a:t>CASE ILLUSTRATION #4</a:t>
            </a:r>
          </a:p>
        </p:txBody>
      </p:sp>
    </p:spTree>
    <p:extLst>
      <p:ext uri="{BB962C8B-B14F-4D97-AF65-F5344CB8AC3E}">
        <p14:creationId xmlns:p14="http://schemas.microsoft.com/office/powerpoint/2010/main" val="3893411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293076" y="844114"/>
            <a:ext cx="10803988" cy="5169771"/>
          </a:xfrm>
        </p:spPr>
        <p:txBody>
          <a:bodyPr>
            <a:noAutofit/>
          </a:bodyPr>
          <a:lstStyle/>
          <a:p>
            <a:r>
              <a:rPr lang="en-US" sz="2400" dirty="0"/>
              <a:t>Because this is a new psychiatric condition, a more extensive medical workup is indicated.</a:t>
            </a:r>
          </a:p>
          <a:p>
            <a:r>
              <a:rPr lang="en-US" sz="2400" dirty="0"/>
              <a:t>The emergency physician orders the following, which are all normal/negative, except for the TSH, which is not available as it must be sent out.</a:t>
            </a:r>
          </a:p>
          <a:p>
            <a:pPr lvl="1"/>
            <a:r>
              <a:rPr lang="en-US" sz="2400" dirty="0"/>
              <a:t>CBC, comprehensive metabolic panel, UA, urine drug screen, thyroid study (TSH), ETOH, and head CT</a:t>
            </a:r>
          </a:p>
          <a:p>
            <a:r>
              <a:rPr lang="en-US" sz="2400" dirty="0"/>
              <a:t>The increased heart rate persists after lorazepam is administered for anxiety and a liter of normal saline IV is administered for possible dehydration.</a:t>
            </a:r>
          </a:p>
          <a:p>
            <a:r>
              <a:rPr lang="en-US" sz="2400" dirty="0"/>
              <a:t>Because of the persistent increased heart rate, the Medical Clearance Status is  </a:t>
            </a:r>
            <a:r>
              <a:rPr lang="en-US" sz="2400" b="1" dirty="0">
                <a:solidFill>
                  <a:srgbClr val="FF0000"/>
                </a:solidFill>
              </a:rPr>
              <a:t>“Red,”</a:t>
            </a:r>
            <a:r>
              <a:rPr lang="en-US" sz="2400" dirty="0"/>
              <a:t> and it is </a:t>
            </a:r>
            <a:r>
              <a:rPr lang="en-US" sz="2400" u="sng" dirty="0"/>
              <a:t>NOT</a:t>
            </a:r>
            <a:r>
              <a:rPr lang="en-US" sz="2400" dirty="0"/>
              <a:t> appropriate to send the patient to a psychiatric unit. The patient is ultimately diagnosed with thyrotoxicosis (thyroid disease), which caused the confusion, and this fully resolves with medical treatment.</a:t>
            </a:r>
          </a:p>
        </p:txBody>
      </p:sp>
      <p:sp>
        <p:nvSpPr>
          <p:cNvPr id="4" name="Slide Number Placeholder 3">
            <a:extLst>
              <a:ext uri="{FF2B5EF4-FFF2-40B4-BE49-F238E27FC236}">
                <a16:creationId xmlns:a16="http://schemas.microsoft.com/office/drawing/2014/main" id="{298599AF-616A-42DC-BF05-409A035A8419}"/>
              </a:ext>
            </a:extLst>
          </p:cNvPr>
          <p:cNvSpPr>
            <a:spLocks noGrp="1"/>
          </p:cNvSpPr>
          <p:nvPr>
            <p:ph type="sldNum" sz="quarter" idx="12"/>
          </p:nvPr>
        </p:nvSpPr>
        <p:spPr/>
        <p:txBody>
          <a:bodyPr>
            <a:normAutofit lnSpcReduction="10000"/>
          </a:bodyPr>
          <a:lstStyle/>
          <a:p>
            <a:fld id="{7E4E427B-F195-40C0-9213-4AC7270B37C3}" type="slidenum">
              <a:rPr lang="en-US" smtClean="0"/>
              <a:pPr/>
              <a:t>41</a:t>
            </a:fld>
            <a:endParaRPr lang="en-US" dirty="0"/>
          </a:p>
        </p:txBody>
      </p:sp>
      <p:sp>
        <p:nvSpPr>
          <p:cNvPr id="7" name="Title 1">
            <a:extLst>
              <a:ext uri="{FF2B5EF4-FFF2-40B4-BE49-F238E27FC236}">
                <a16:creationId xmlns:a16="http://schemas.microsoft.com/office/drawing/2014/main" id="{91D488D9-4C76-4D98-9CAB-7BF617572FF6}"/>
              </a:ext>
            </a:extLst>
          </p:cNvPr>
          <p:cNvSpPr>
            <a:spLocks noGrp="1"/>
          </p:cNvSpPr>
          <p:nvPr>
            <p:ph type="title"/>
          </p:nvPr>
        </p:nvSpPr>
        <p:spPr>
          <a:xfrm>
            <a:off x="1094936" y="89494"/>
            <a:ext cx="9692640" cy="754620"/>
          </a:xfrm>
        </p:spPr>
        <p:txBody>
          <a:bodyPr/>
          <a:lstStyle/>
          <a:p>
            <a:r>
              <a:rPr lang="en-US" dirty="0"/>
              <a:t>CASE ILLUSTRATION #4 (CONT.)</a:t>
            </a:r>
          </a:p>
        </p:txBody>
      </p:sp>
    </p:spTree>
    <p:extLst>
      <p:ext uri="{BB962C8B-B14F-4D97-AF65-F5344CB8AC3E}">
        <p14:creationId xmlns:p14="http://schemas.microsoft.com/office/powerpoint/2010/main" val="13647860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5FB4-248D-423E-A71C-174FEB839705}"/>
              </a:ext>
            </a:extLst>
          </p:cNvPr>
          <p:cNvSpPr>
            <a:spLocks noGrp="1"/>
          </p:cNvSpPr>
          <p:nvPr>
            <p:ph type="title"/>
          </p:nvPr>
        </p:nvSpPr>
        <p:spPr>
          <a:xfrm>
            <a:off x="1261872" y="518881"/>
            <a:ext cx="9692640" cy="799224"/>
          </a:xfrm>
        </p:spPr>
        <p:txBody>
          <a:bodyPr/>
          <a:lstStyle/>
          <a:p>
            <a:r>
              <a:rPr lang="en-US" dirty="0"/>
              <a:t>RESOURCES AND SUPPORT</a:t>
            </a:r>
          </a:p>
        </p:txBody>
      </p:sp>
      <p:sp>
        <p:nvSpPr>
          <p:cNvPr id="4" name="Slide Number Placeholder 3">
            <a:extLst>
              <a:ext uri="{FF2B5EF4-FFF2-40B4-BE49-F238E27FC236}">
                <a16:creationId xmlns:a16="http://schemas.microsoft.com/office/drawing/2014/main" id="{9C500652-6001-4305-85BA-938D3E57EF46}"/>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42</a:t>
            </a:fld>
            <a:endParaRPr lang="en-US" dirty="0"/>
          </a:p>
        </p:txBody>
      </p:sp>
      <p:sp>
        <p:nvSpPr>
          <p:cNvPr id="5" name="Content Placeholder 2">
            <a:extLst>
              <a:ext uri="{FF2B5EF4-FFF2-40B4-BE49-F238E27FC236}">
                <a16:creationId xmlns:a16="http://schemas.microsoft.com/office/drawing/2014/main" id="{27712655-AC81-4472-B596-3AC0A12BC5C3}"/>
              </a:ext>
            </a:extLst>
          </p:cNvPr>
          <p:cNvSpPr txBox="1">
            <a:spLocks/>
          </p:cNvSpPr>
          <p:nvPr/>
        </p:nvSpPr>
        <p:spPr>
          <a:xfrm>
            <a:off x="994586" y="1853974"/>
            <a:ext cx="8595360" cy="3918200"/>
          </a:xfrm>
          <a:prstGeom prst="rect">
            <a:avLst/>
          </a:prstGeom>
        </p:spPr>
        <p:txBody>
          <a:bodyPr vert="horz" lIns="91440" tIns="45720" rIns="91440" bIns="45720" rtlCol="0">
            <a:normAutofit lnSpcReduction="10000"/>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r>
              <a:rPr lang="en-US" sz="3600" dirty="0"/>
              <a:t>Visit the MDHHS MPCIP website for more resources and to learn more about the Michigan Psychiatric Care Improvement Project. </a:t>
            </a:r>
          </a:p>
          <a:p>
            <a:pPr marL="0" indent="0">
              <a:buNone/>
            </a:pPr>
            <a:r>
              <a:rPr lang="en-US" sz="3600" dirty="0"/>
              <a:t> </a:t>
            </a:r>
          </a:p>
          <a:p>
            <a:r>
              <a:rPr lang="en-US" sz="3200" dirty="0"/>
              <a:t>Contact the MPCIP team with questions at </a:t>
            </a:r>
            <a:r>
              <a:rPr lang="en-US" sz="3200" dirty="0">
                <a:hlinkClick r:id="rId3"/>
              </a:rPr>
              <a:t>MPCIP-support@mphi.org</a:t>
            </a:r>
            <a:r>
              <a:rPr lang="en-US" sz="3200" dirty="0"/>
              <a:t>.</a:t>
            </a:r>
            <a:endParaRPr lang="en-US" sz="2800" dirty="0"/>
          </a:p>
        </p:txBody>
      </p:sp>
    </p:spTree>
    <p:extLst>
      <p:ext uri="{BB962C8B-B14F-4D97-AF65-F5344CB8AC3E}">
        <p14:creationId xmlns:p14="http://schemas.microsoft.com/office/powerpoint/2010/main" val="3922772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11C7D-0906-4F31-85A8-321C4E84488A}"/>
              </a:ext>
            </a:extLst>
          </p:cNvPr>
          <p:cNvSpPr>
            <a:spLocks noGrp="1"/>
          </p:cNvSpPr>
          <p:nvPr>
            <p:ph type="title"/>
          </p:nvPr>
        </p:nvSpPr>
        <p:spPr>
          <a:xfrm>
            <a:off x="1261872" y="233646"/>
            <a:ext cx="9692640" cy="888434"/>
          </a:xfrm>
        </p:spPr>
        <p:txBody>
          <a:bodyPr/>
          <a:lstStyle/>
          <a:p>
            <a:r>
              <a:rPr lang="en-US" dirty="0"/>
              <a:t>MPCIP</a:t>
            </a:r>
          </a:p>
        </p:txBody>
      </p:sp>
      <p:sp>
        <p:nvSpPr>
          <p:cNvPr id="3" name="Content Placeholder 2">
            <a:extLst>
              <a:ext uri="{FF2B5EF4-FFF2-40B4-BE49-F238E27FC236}">
                <a16:creationId xmlns:a16="http://schemas.microsoft.com/office/drawing/2014/main" id="{8C692909-C2F1-4525-9BDD-B524BB914910}"/>
              </a:ext>
            </a:extLst>
          </p:cNvPr>
          <p:cNvSpPr>
            <a:spLocks noGrp="1"/>
          </p:cNvSpPr>
          <p:nvPr>
            <p:ph idx="1"/>
          </p:nvPr>
        </p:nvSpPr>
        <p:spPr>
          <a:xfrm>
            <a:off x="1261872" y="1541526"/>
            <a:ext cx="8595360" cy="4351337"/>
          </a:xfrm>
        </p:spPr>
        <p:txBody>
          <a:bodyPr>
            <a:normAutofit fontScale="92500" lnSpcReduction="20000"/>
          </a:bodyPr>
          <a:lstStyle/>
          <a:p>
            <a:pPr lvl="1"/>
            <a:r>
              <a:rPr lang="en-US" sz="3200" dirty="0"/>
              <a:t>MDHHS and its community partners are in the process of implementing many crisis system improvements through the Michigan Psychiatric Care Improvement Project (MPCIP). Some examples are: </a:t>
            </a:r>
          </a:p>
          <a:p>
            <a:pPr marL="274320" lvl="1" indent="0">
              <a:buNone/>
            </a:pPr>
            <a:endParaRPr lang="en-US" sz="3200" dirty="0"/>
          </a:p>
          <a:p>
            <a:pPr lvl="2"/>
            <a:r>
              <a:rPr lang="en-US" sz="2600" dirty="0"/>
              <a:t>Medical Clearance Algorithm</a:t>
            </a:r>
          </a:p>
          <a:p>
            <a:pPr lvl="2"/>
            <a:r>
              <a:rPr lang="en-US" sz="2600" dirty="0"/>
              <a:t>Psychiatric Bed Registry</a:t>
            </a:r>
          </a:p>
          <a:p>
            <a:pPr lvl="2"/>
            <a:r>
              <a:rPr lang="en-US" sz="2600" dirty="0"/>
              <a:t>Michigan Crisis and Access Line (MCAL)</a:t>
            </a:r>
          </a:p>
          <a:p>
            <a:pPr lvl="2"/>
            <a:r>
              <a:rPr lang="en-US" sz="2600" dirty="0"/>
              <a:t>Psychiatric Residential Treatment Facilities</a:t>
            </a:r>
            <a:endParaRPr lang="en-US" sz="3200" dirty="0"/>
          </a:p>
          <a:p>
            <a:r>
              <a:rPr lang="en-US" sz="3200" dirty="0"/>
              <a:t>For more information please visit the MDHHS MPCIP website. </a:t>
            </a:r>
          </a:p>
          <a:p>
            <a:pPr marL="0" indent="0">
              <a:buNone/>
            </a:pPr>
            <a:endParaRPr lang="en-US" sz="2200" dirty="0"/>
          </a:p>
          <a:p>
            <a:pPr marL="274320" lvl="1" indent="0">
              <a:buNone/>
            </a:pPr>
            <a:endParaRPr lang="en-US" sz="2800" dirty="0"/>
          </a:p>
          <a:p>
            <a:pPr marL="274320" lvl="1" indent="0">
              <a:buNone/>
            </a:pPr>
            <a:endParaRPr lang="en-US" sz="2800" dirty="0"/>
          </a:p>
        </p:txBody>
      </p:sp>
      <p:sp>
        <p:nvSpPr>
          <p:cNvPr id="4" name="Slide Number Placeholder 3">
            <a:extLst>
              <a:ext uri="{FF2B5EF4-FFF2-40B4-BE49-F238E27FC236}">
                <a16:creationId xmlns:a16="http://schemas.microsoft.com/office/drawing/2014/main" id="{AD7018BE-C498-4C3C-98EE-CE96E530D77B}"/>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5</a:t>
            </a:fld>
            <a:endParaRPr lang="en-US" dirty="0"/>
          </a:p>
        </p:txBody>
      </p:sp>
      <p:sp>
        <p:nvSpPr>
          <p:cNvPr id="5" name="TextBox 4">
            <a:extLst>
              <a:ext uri="{FF2B5EF4-FFF2-40B4-BE49-F238E27FC236}">
                <a16:creationId xmlns:a16="http://schemas.microsoft.com/office/drawing/2014/main" id="{90799373-CFCC-41E1-B6AF-0ECB0EFF8FFF}"/>
              </a:ext>
            </a:extLst>
          </p:cNvPr>
          <p:cNvSpPr txBox="1"/>
          <p:nvPr/>
        </p:nvSpPr>
        <p:spPr>
          <a:xfrm>
            <a:off x="580103" y="6292645"/>
            <a:ext cx="10374409" cy="523220"/>
          </a:xfrm>
          <a:prstGeom prst="rect">
            <a:avLst/>
          </a:prstGeom>
          <a:noFill/>
        </p:spPr>
        <p:txBody>
          <a:bodyPr wrap="square" rtlCol="0">
            <a:spAutoFit/>
          </a:bodyPr>
          <a:lstStyle/>
          <a:p>
            <a:r>
              <a:rPr lang="en-US" sz="1000" dirty="0">
                <a:hlinkClick r:id="rId3"/>
              </a:rPr>
              <a:t>https://www.michigan.gov/documents/mdhhs/MIPAD_Workgroup_Report_-_Version_for_Publication_641418_7.pdf</a:t>
            </a:r>
            <a:endParaRPr lang="en-US" sz="1000" dirty="0"/>
          </a:p>
          <a:p>
            <a:endParaRPr lang="en-US" dirty="0"/>
          </a:p>
        </p:txBody>
      </p:sp>
    </p:spTree>
    <p:extLst>
      <p:ext uri="{BB962C8B-B14F-4D97-AF65-F5344CB8AC3E}">
        <p14:creationId xmlns:p14="http://schemas.microsoft.com/office/powerpoint/2010/main" val="2951962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92F6E-F8FE-478D-8188-7C06F3C6518A}"/>
              </a:ext>
            </a:extLst>
          </p:cNvPr>
          <p:cNvSpPr>
            <a:spLocks noGrp="1"/>
          </p:cNvSpPr>
          <p:nvPr>
            <p:ph type="title"/>
          </p:nvPr>
        </p:nvSpPr>
        <p:spPr>
          <a:xfrm>
            <a:off x="1261872" y="211872"/>
            <a:ext cx="9692640" cy="988795"/>
          </a:xfrm>
        </p:spPr>
        <p:txBody>
          <a:bodyPr>
            <a:normAutofit/>
          </a:bodyPr>
          <a:lstStyle/>
          <a:p>
            <a:pPr algn="just"/>
            <a:r>
              <a:rPr lang="en-US" sz="3800" dirty="0"/>
              <a:t>MEDICAL CLEARANCE WORKGROUP </a:t>
            </a:r>
          </a:p>
        </p:txBody>
      </p:sp>
      <p:sp>
        <p:nvSpPr>
          <p:cNvPr id="3" name="Content Placeholder 2">
            <a:extLst>
              <a:ext uri="{FF2B5EF4-FFF2-40B4-BE49-F238E27FC236}">
                <a16:creationId xmlns:a16="http://schemas.microsoft.com/office/drawing/2014/main" id="{1947BA33-FB9A-454D-B6A8-BC5A75998EFA}"/>
              </a:ext>
            </a:extLst>
          </p:cNvPr>
          <p:cNvSpPr>
            <a:spLocks noGrp="1"/>
          </p:cNvSpPr>
          <p:nvPr>
            <p:ph idx="1"/>
          </p:nvPr>
        </p:nvSpPr>
        <p:spPr>
          <a:xfrm>
            <a:off x="1091381" y="2252719"/>
            <a:ext cx="9438968" cy="3469655"/>
          </a:xfrm>
        </p:spPr>
        <p:txBody>
          <a:bodyPr>
            <a:noAutofit/>
          </a:bodyPr>
          <a:lstStyle/>
          <a:p>
            <a:r>
              <a:rPr lang="en-US" sz="2500" dirty="0"/>
              <a:t>MDHHS partnered with Michigan Health and Hospital Association (MHA) to establish a workgroup of Emergency Medicine, Psychiatry, Psychology physicians, CMHSP representatives, and Crisis Service Providers. </a:t>
            </a:r>
          </a:p>
          <a:p>
            <a:pPr marL="0" indent="0">
              <a:buNone/>
            </a:pPr>
            <a:endParaRPr lang="en-US" sz="2500" dirty="0"/>
          </a:p>
          <a:p>
            <a:r>
              <a:rPr lang="en-US" sz="2800" dirty="0"/>
              <a:t>For more information visit MDHHS MPCIP Website</a:t>
            </a:r>
          </a:p>
          <a:p>
            <a:pPr lvl="1"/>
            <a:endParaRPr lang="en-US" dirty="0"/>
          </a:p>
          <a:p>
            <a:endParaRPr lang="en-US" dirty="0"/>
          </a:p>
        </p:txBody>
      </p:sp>
      <p:sp>
        <p:nvSpPr>
          <p:cNvPr id="4" name="Slide Number Placeholder 3">
            <a:extLst>
              <a:ext uri="{FF2B5EF4-FFF2-40B4-BE49-F238E27FC236}">
                <a16:creationId xmlns:a16="http://schemas.microsoft.com/office/drawing/2014/main" id="{275B9FA5-D59B-4935-BF93-AD90CD2DB78C}"/>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6</a:t>
            </a:fld>
            <a:endParaRPr lang="en-US" dirty="0"/>
          </a:p>
        </p:txBody>
      </p:sp>
    </p:spTree>
    <p:extLst>
      <p:ext uri="{BB962C8B-B14F-4D97-AF65-F5344CB8AC3E}">
        <p14:creationId xmlns:p14="http://schemas.microsoft.com/office/powerpoint/2010/main" val="1030841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64EB9-4CC8-4140-A18B-84BAFB76514F}"/>
              </a:ext>
            </a:extLst>
          </p:cNvPr>
          <p:cNvSpPr>
            <a:spLocks noGrp="1"/>
          </p:cNvSpPr>
          <p:nvPr>
            <p:ph type="title"/>
          </p:nvPr>
        </p:nvSpPr>
        <p:spPr>
          <a:xfrm>
            <a:off x="449178" y="-23945"/>
            <a:ext cx="10617628" cy="1325562"/>
          </a:xfrm>
        </p:spPr>
        <p:txBody>
          <a:bodyPr>
            <a:normAutofit/>
          </a:bodyPr>
          <a:lstStyle/>
          <a:p>
            <a:r>
              <a:rPr lang="en-US" dirty="0"/>
              <a:t>    OVERVIEW OF THE FRAMEWORK</a:t>
            </a:r>
          </a:p>
        </p:txBody>
      </p:sp>
      <p:sp>
        <p:nvSpPr>
          <p:cNvPr id="3" name="Content Placeholder 2">
            <a:extLst>
              <a:ext uri="{FF2B5EF4-FFF2-40B4-BE49-F238E27FC236}">
                <a16:creationId xmlns:a16="http://schemas.microsoft.com/office/drawing/2014/main" id="{B32969C6-730B-437A-80BA-9B1897A24B9F}"/>
              </a:ext>
            </a:extLst>
          </p:cNvPr>
          <p:cNvSpPr>
            <a:spLocks noGrp="1"/>
          </p:cNvSpPr>
          <p:nvPr>
            <p:ph idx="1"/>
          </p:nvPr>
        </p:nvSpPr>
        <p:spPr/>
        <p:txBody>
          <a:bodyPr>
            <a:normAutofit/>
          </a:bodyPr>
          <a:lstStyle/>
          <a:p>
            <a:r>
              <a:rPr lang="en-US" sz="3200" dirty="0"/>
              <a:t>While this is not a formal rule-making process; the intent is to offer similar public notice and opportunity for comment.</a:t>
            </a:r>
          </a:p>
          <a:p>
            <a:pPr lvl="0">
              <a:buClr>
                <a:srgbClr val="4590B8"/>
              </a:buClr>
            </a:pPr>
            <a:endParaRPr lang="en-US" sz="2000" dirty="0"/>
          </a:p>
          <a:p>
            <a:pPr marL="0" lvl="0" indent="0">
              <a:buClr>
                <a:srgbClr val="4590B8"/>
              </a:buClr>
              <a:buNone/>
            </a:pPr>
            <a:endParaRPr lang="en-US" sz="2000" dirty="0"/>
          </a:p>
        </p:txBody>
      </p:sp>
      <p:sp>
        <p:nvSpPr>
          <p:cNvPr id="4" name="Slide Number Placeholder 3">
            <a:extLst>
              <a:ext uri="{FF2B5EF4-FFF2-40B4-BE49-F238E27FC236}">
                <a16:creationId xmlns:a16="http://schemas.microsoft.com/office/drawing/2014/main" id="{2C95E758-25B1-4405-8023-A2DBA0CAC234}"/>
              </a:ext>
            </a:extLst>
          </p:cNvPr>
          <p:cNvSpPr>
            <a:spLocks noGrp="1"/>
          </p:cNvSpPr>
          <p:nvPr>
            <p:ph type="sldNum" sz="quarter" idx="12"/>
          </p:nvPr>
        </p:nvSpPr>
        <p:spPr/>
        <p:txBody>
          <a:bodyPr>
            <a:normAutofit lnSpcReduction="10000"/>
          </a:bodyPr>
          <a:lstStyle/>
          <a:p>
            <a:fld id="{7E4E427B-F195-40C0-9213-4AC7270B37C3}" type="slidenum">
              <a:rPr lang="en-US" smtClean="0"/>
              <a:pPr/>
              <a:t>7</a:t>
            </a:fld>
            <a:endParaRPr lang="en-US" dirty="0"/>
          </a:p>
        </p:txBody>
      </p:sp>
    </p:spTree>
    <p:extLst>
      <p:ext uri="{BB962C8B-B14F-4D97-AF65-F5344CB8AC3E}">
        <p14:creationId xmlns:p14="http://schemas.microsoft.com/office/powerpoint/2010/main" val="4283846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2102C-7A44-4C82-A0F9-C3115E9041CB}"/>
              </a:ext>
            </a:extLst>
          </p:cNvPr>
          <p:cNvSpPr>
            <a:spLocks noGrp="1"/>
          </p:cNvSpPr>
          <p:nvPr>
            <p:ph type="title"/>
          </p:nvPr>
        </p:nvSpPr>
        <p:spPr>
          <a:xfrm>
            <a:off x="1249680" y="211343"/>
            <a:ext cx="9692640" cy="933039"/>
          </a:xfrm>
        </p:spPr>
        <p:txBody>
          <a:bodyPr/>
          <a:lstStyle/>
          <a:p>
            <a:r>
              <a:rPr lang="en-US" dirty="0"/>
              <a:t>QUALITY ASSURANCE PROCESS </a:t>
            </a:r>
          </a:p>
        </p:txBody>
      </p:sp>
      <p:sp>
        <p:nvSpPr>
          <p:cNvPr id="3" name="Content Placeholder 2">
            <a:extLst>
              <a:ext uri="{FF2B5EF4-FFF2-40B4-BE49-F238E27FC236}">
                <a16:creationId xmlns:a16="http://schemas.microsoft.com/office/drawing/2014/main" id="{1DB2F156-0732-4ED0-8BFC-256D97D26BC0}"/>
              </a:ext>
            </a:extLst>
          </p:cNvPr>
          <p:cNvSpPr>
            <a:spLocks noGrp="1"/>
          </p:cNvSpPr>
          <p:nvPr>
            <p:ph idx="1"/>
          </p:nvPr>
        </p:nvSpPr>
        <p:spPr/>
        <p:txBody>
          <a:bodyPr>
            <a:normAutofit/>
          </a:bodyPr>
          <a:lstStyle/>
          <a:p>
            <a:r>
              <a:rPr lang="en-US" sz="3200" dirty="0"/>
              <a:t>Quality Improvement Feedback System</a:t>
            </a:r>
          </a:p>
          <a:p>
            <a:pPr lvl="1"/>
            <a:r>
              <a:rPr lang="en-US" sz="2500" dirty="0"/>
              <a:t>Technical Issue(s) Feedback Loop</a:t>
            </a:r>
          </a:p>
          <a:p>
            <a:pPr lvl="1"/>
            <a:r>
              <a:rPr lang="en-US" sz="2500" dirty="0"/>
              <a:t>Implementation Experience Survey </a:t>
            </a:r>
          </a:p>
          <a:p>
            <a:pPr lvl="1"/>
            <a:r>
              <a:rPr lang="en-US" sz="2500" dirty="0"/>
              <a:t>Recommended Form changes are being gathered via the contact page. </a:t>
            </a:r>
          </a:p>
          <a:p>
            <a:pPr lvl="1"/>
            <a:r>
              <a:rPr lang="en-US" sz="2500" dirty="0"/>
              <a:t>Additionally, feedback is being gathered via our email </a:t>
            </a:r>
            <a:r>
              <a:rPr lang="en-US" sz="2500" dirty="0">
                <a:hlinkClick r:id="rId3"/>
              </a:rPr>
              <a:t>MPCIP-Support@MPHI.org</a:t>
            </a:r>
            <a:endParaRPr lang="en-US" sz="2500" dirty="0"/>
          </a:p>
          <a:p>
            <a:pPr lvl="1"/>
            <a:endParaRPr lang="en-US" sz="3000" dirty="0"/>
          </a:p>
        </p:txBody>
      </p:sp>
      <p:sp>
        <p:nvSpPr>
          <p:cNvPr id="4" name="Slide Number Placeholder 3">
            <a:extLst>
              <a:ext uri="{FF2B5EF4-FFF2-40B4-BE49-F238E27FC236}">
                <a16:creationId xmlns:a16="http://schemas.microsoft.com/office/drawing/2014/main" id="{53C14CD8-56BA-41BF-8B52-FCCF2A3FFF81}"/>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8</a:t>
            </a:fld>
            <a:endParaRPr lang="en-US" dirty="0"/>
          </a:p>
        </p:txBody>
      </p:sp>
    </p:spTree>
    <p:extLst>
      <p:ext uri="{BB962C8B-B14F-4D97-AF65-F5344CB8AC3E}">
        <p14:creationId xmlns:p14="http://schemas.microsoft.com/office/powerpoint/2010/main" val="362461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D79826-73F2-4918-B946-EB01D69B62D2}"/>
              </a:ext>
            </a:extLst>
          </p:cNvPr>
          <p:cNvSpPr>
            <a:spLocks noGrp="1"/>
          </p:cNvSpPr>
          <p:nvPr>
            <p:ph type="title"/>
          </p:nvPr>
        </p:nvSpPr>
        <p:spPr/>
        <p:txBody>
          <a:bodyPr/>
          <a:lstStyle/>
          <a:p>
            <a:pPr algn="l"/>
            <a:r>
              <a:rPr lang="en-US" dirty="0"/>
              <a:t>MI-SMART Form </a:t>
            </a:r>
          </a:p>
        </p:txBody>
      </p:sp>
      <p:sp>
        <p:nvSpPr>
          <p:cNvPr id="6" name="Slide Number Placeholder 3">
            <a:extLst>
              <a:ext uri="{FF2B5EF4-FFF2-40B4-BE49-F238E27FC236}">
                <a16:creationId xmlns:a16="http://schemas.microsoft.com/office/drawing/2014/main" id="{9C83D3CF-EAFC-438B-B755-68D83B9D31E5}"/>
              </a:ext>
            </a:extLst>
          </p:cNvPr>
          <p:cNvSpPr>
            <a:spLocks noGrp="1"/>
          </p:cNvSpPr>
          <p:nvPr>
            <p:ph type="sldNum" sz="quarter" idx="12"/>
          </p:nvPr>
        </p:nvSpPr>
        <p:spPr>
          <a:xfrm>
            <a:off x="11292840" y="6172200"/>
            <a:ext cx="914400" cy="593725"/>
          </a:xfrm>
        </p:spPr>
        <p:txBody>
          <a:bodyPr>
            <a:normAutofit lnSpcReduction="10000"/>
          </a:bodyPr>
          <a:lstStyle/>
          <a:p>
            <a:fld id="{7E4E427B-F195-40C0-9213-4AC7270B37C3}" type="slidenum">
              <a:rPr lang="en-US" smtClean="0"/>
              <a:pPr/>
              <a:t>9</a:t>
            </a:fld>
            <a:endParaRPr lang="en-US" dirty="0"/>
          </a:p>
        </p:txBody>
      </p:sp>
    </p:spTree>
    <p:extLst>
      <p:ext uri="{BB962C8B-B14F-4D97-AF65-F5344CB8AC3E}">
        <p14:creationId xmlns:p14="http://schemas.microsoft.com/office/powerpoint/2010/main" val="3737666243"/>
      </p:ext>
    </p:extLst>
  </p:cSld>
  <p:clrMapOvr>
    <a:masterClrMapping/>
  </p:clrMapOvr>
</p:sld>
</file>

<file path=ppt/theme/theme1.xml><?xml version="1.0" encoding="utf-8"?>
<a:theme xmlns:a="http://schemas.openxmlformats.org/drawingml/2006/main" name="View">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0d59a0c3-81cc-4b72-89be-2aca893b52c2">K7AFFPT7CAX5-268696568-8</_dlc_DocId>
    <_dlc_DocIdUrl xmlns="0d59a0c3-81cc-4b72-89be-2aca893b52c2">
      <Url>https://michiganphi.sharepoint.com/sites/MPCIP/_layouts/15/DocIdRedir.aspx?ID=K7AFFPT7CAX5-268696568-8</Url>
      <Description>K7AFFPT7CAX5-268696568-8</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19FD710B648CC4989D6D9F4D4D276F3" ma:contentTypeVersion="5" ma:contentTypeDescription="Create a new document." ma:contentTypeScope="" ma:versionID="0f4d81944f093a3ef30509104b3fdf4d">
  <xsd:schema xmlns:xsd="http://www.w3.org/2001/XMLSchema" xmlns:xs="http://www.w3.org/2001/XMLSchema" xmlns:p="http://schemas.microsoft.com/office/2006/metadata/properties" xmlns:ns2="0d59a0c3-81cc-4b72-89be-2aca893b52c2" xmlns:ns3="ae873751-f3ec-49ae-b0e7-732613e72380" targetNamespace="http://schemas.microsoft.com/office/2006/metadata/properties" ma:root="true" ma:fieldsID="34e7d9746d154b98d291367c5d3ebbdf" ns2:_="" ns3:_="">
    <xsd:import namespace="0d59a0c3-81cc-4b72-89be-2aca893b52c2"/>
    <xsd:import namespace="ae873751-f3ec-49ae-b0e7-732613e72380"/>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59a0c3-81cc-4b72-89be-2aca893b52c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e873751-f3ec-49ae-b0e7-732613e7238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4D31558-E5D0-48E6-B96B-327A17A04C5E}">
  <ds:schemaRefs>
    <ds:schemaRef ds:uri="http://schemas.microsoft.com/sharepoint/v3/contenttype/forms"/>
  </ds:schemaRefs>
</ds:datastoreItem>
</file>

<file path=customXml/itemProps2.xml><?xml version="1.0" encoding="utf-8"?>
<ds:datastoreItem xmlns:ds="http://schemas.openxmlformats.org/officeDocument/2006/customXml" ds:itemID="{60D68B4C-A184-4110-84B5-4451C104C5B1}">
  <ds:schemaRefs>
    <ds:schemaRef ds:uri="http://purl.org/dc/terms/"/>
    <ds:schemaRef ds:uri="http://schemas.microsoft.com/office/2006/documentManagement/types"/>
    <ds:schemaRef ds:uri="ae873751-f3ec-49ae-b0e7-732613e72380"/>
    <ds:schemaRef ds:uri="http://schemas.microsoft.com/office/infopath/2007/PartnerControls"/>
    <ds:schemaRef ds:uri="http://www.w3.org/XML/1998/namespace"/>
    <ds:schemaRef ds:uri="0d59a0c3-81cc-4b72-89be-2aca893b52c2"/>
    <ds:schemaRef ds:uri="http://purl.org/dc/elements/1.1/"/>
    <ds:schemaRef ds:uri="http://purl.org/dc/dcmitype/"/>
    <ds:schemaRef ds:uri="http://schemas.microsoft.com/office/2006/metadata/properties"/>
    <ds:schemaRef ds:uri="http://schemas.openxmlformats.org/package/2006/metadata/core-properties"/>
  </ds:schemaRefs>
</ds:datastoreItem>
</file>

<file path=customXml/itemProps3.xml><?xml version="1.0" encoding="utf-8"?>
<ds:datastoreItem xmlns:ds="http://schemas.openxmlformats.org/officeDocument/2006/customXml" ds:itemID="{7675B164-52AD-4255-9158-AF21595789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d59a0c3-81cc-4b72-89be-2aca893b52c2"/>
    <ds:schemaRef ds:uri="ae873751-f3ec-49ae-b0e7-732613e723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328CBF1-E398-4A3D-B536-94AB298B5C3B}">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TM03457515[[fn=View]]</Template>
  <TotalTime>2333</TotalTime>
  <Words>2452</Words>
  <Application>Microsoft Office PowerPoint</Application>
  <PresentationFormat>Widescreen</PresentationFormat>
  <Paragraphs>271</Paragraphs>
  <Slides>42</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Century Schoolbook</vt:lpstr>
      <vt:lpstr>Wingdings 2</vt:lpstr>
      <vt:lpstr>View</vt:lpstr>
      <vt:lpstr>MI-SMART Medical Clearance Form</vt:lpstr>
      <vt:lpstr>OVERVIEW</vt:lpstr>
      <vt:lpstr>Background </vt:lpstr>
      <vt:lpstr>MEDICAL CLEARANCE  PURPOSE</vt:lpstr>
      <vt:lpstr>MPCIP</vt:lpstr>
      <vt:lpstr>MEDICAL CLEARANCE WORKGROUP </vt:lpstr>
      <vt:lpstr>    OVERVIEW OF THE FRAMEWORK</vt:lpstr>
      <vt:lpstr>QUALITY ASSURANCE PROCESS </vt:lpstr>
      <vt:lpstr>MI-SMART Form </vt:lpstr>
      <vt:lpstr>PowerPoint Presentation</vt:lpstr>
      <vt:lpstr>PowerPoint Presentation</vt:lpstr>
      <vt:lpstr>PowerPoint Presentation</vt:lpstr>
      <vt:lpstr>SMART Form </vt:lpstr>
      <vt:lpstr>SMART Form</vt:lpstr>
      <vt:lpstr>SMART Form</vt:lpstr>
      <vt:lpstr>PowerPoint Presentation</vt:lpstr>
      <vt:lpstr>PowerPoint Presentation</vt:lpstr>
      <vt:lpstr>Part 4: Medical Clearance Attestation </vt:lpstr>
      <vt:lpstr>PowerPoint Presentation</vt:lpstr>
      <vt:lpstr>PowerPoint Presentation</vt:lpstr>
      <vt:lpstr>PowerPoint Presentation</vt:lpstr>
      <vt:lpstr>PowerPoint Presentation</vt:lpstr>
      <vt:lpstr>Hack's Impairment Index (HII) Score</vt:lpstr>
      <vt:lpstr>CARE OF INTOXICATED ED PATIENTS</vt:lpstr>
      <vt:lpstr>H-Impairment Index (HII Score)</vt:lpstr>
      <vt:lpstr>PowerPoint Presentation</vt:lpstr>
      <vt:lpstr>PowerPoint Presentation</vt:lpstr>
      <vt:lpstr>PowerPoint Presentation</vt:lpstr>
      <vt:lpstr>PowerPoint Presentation</vt:lpstr>
      <vt:lpstr>PowerPoint Presentation</vt:lpstr>
      <vt:lpstr>PowerPoint Presentation</vt:lpstr>
      <vt:lpstr>HII EVIDENCE</vt:lpstr>
      <vt:lpstr>Case Studies </vt:lpstr>
      <vt:lpstr>Case Illustration #1</vt:lpstr>
      <vt:lpstr>Case Illustration #1 (CONTINUED)</vt:lpstr>
      <vt:lpstr>Case Illustration #2</vt:lpstr>
      <vt:lpstr>Case Illustration #2 (CONTINUED)</vt:lpstr>
      <vt:lpstr>CASE ILLUSTRATION #3</vt:lpstr>
      <vt:lpstr>CASE ILLUSTRATION #3 (CONT.)</vt:lpstr>
      <vt:lpstr>CASE ILLUSTRATION #4</vt:lpstr>
      <vt:lpstr>CASE ILLUSTRATION #4 (CONT.)</vt:lpstr>
      <vt:lpstr>RESOURCES AND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MAPAG SMART Form</dc:title>
  <dc:creator>Jordan Royster</dc:creator>
  <cp:lastModifiedBy>Jordan Royster</cp:lastModifiedBy>
  <cp:revision>62</cp:revision>
  <dcterms:created xsi:type="dcterms:W3CDTF">2019-11-22T18:58:13Z</dcterms:created>
  <dcterms:modified xsi:type="dcterms:W3CDTF">2020-03-03T12:59:54Z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1356d44-baf7-4c51-9f34-1736d592de37_Enabled">
    <vt:lpwstr>true</vt:lpwstr>
  </property>
  <property fmtid="{D5CDD505-2E9C-101B-9397-08002B2CF9AE}" pid="3" name="MSIP_Label_61356d44-baf7-4c51-9f34-1736d592de37_SetDate">
    <vt:lpwstr>2020-01-02T13:21:08Z</vt:lpwstr>
  </property>
  <property fmtid="{D5CDD505-2E9C-101B-9397-08002B2CF9AE}" pid="4" name="MSIP_Label_61356d44-baf7-4c51-9f34-1736d592de37_Method">
    <vt:lpwstr>Privileged</vt:lpwstr>
  </property>
  <property fmtid="{D5CDD505-2E9C-101B-9397-08002B2CF9AE}" pid="5" name="MSIP_Label_61356d44-baf7-4c51-9f34-1736d592de37_Name">
    <vt:lpwstr>General Information</vt:lpwstr>
  </property>
  <property fmtid="{D5CDD505-2E9C-101B-9397-08002B2CF9AE}" pid="6" name="MSIP_Label_61356d44-baf7-4c51-9f34-1736d592de37_SiteId">
    <vt:lpwstr>a4405b41-6d4f-4d51-90dd-22ba251725f5</vt:lpwstr>
  </property>
  <property fmtid="{D5CDD505-2E9C-101B-9397-08002B2CF9AE}" pid="7" name="MSIP_Label_61356d44-baf7-4c51-9f34-1736d592de37_ActionId">
    <vt:lpwstr>ba06e5d4-07e7-4403-8bdf-0000c32130eb</vt:lpwstr>
  </property>
  <property fmtid="{D5CDD505-2E9C-101B-9397-08002B2CF9AE}" pid="8" name="MSIP_Label_61356d44-baf7-4c51-9f34-1736d592de37_ContentBits">
    <vt:lpwstr>0</vt:lpwstr>
  </property>
  <property fmtid="{D5CDD505-2E9C-101B-9397-08002B2CF9AE}" pid="9" name="ContentTypeId">
    <vt:lpwstr>0x010100B19FD710B648CC4989D6D9F4D4D276F3</vt:lpwstr>
  </property>
  <property fmtid="{D5CDD505-2E9C-101B-9397-08002B2CF9AE}" pid="10" name="_dlc_DocIdItemGuid">
    <vt:lpwstr>187894c7-dc9e-4ff6-9fdc-3c49c4e850a3</vt:lpwstr>
  </property>
</Properties>
</file>